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11.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27" r:id="rId4"/>
    <p:sldMasterId id="2147484071" r:id="rId5"/>
    <p:sldMasterId id="2147484073" r:id="rId6"/>
    <p:sldMasterId id="2147484096" r:id="rId7"/>
    <p:sldMasterId id="2147484120" r:id="rId8"/>
  </p:sldMasterIdLst>
  <p:notesMasterIdLst>
    <p:notesMasterId r:id="rId14"/>
  </p:notesMasterIdLst>
  <p:handoutMasterIdLst>
    <p:handoutMasterId r:id="rId15"/>
  </p:handoutMasterIdLst>
  <p:sldIdLst>
    <p:sldId id="1044" r:id="rId9"/>
    <p:sldId id="1043" r:id="rId10"/>
    <p:sldId id="2147376705" r:id="rId11"/>
    <p:sldId id="2147376706" r:id="rId12"/>
    <p:sldId id="2147376707" r:id="rId13"/>
  </p:sldIdLst>
  <p:sldSz cx="12192000" cy="6858000"/>
  <p:notesSz cx="6858000" cy="9144000"/>
  <p:embeddedFontLst>
    <p:embeddedFont>
      <p:font typeface="Ubuntu" panose="020B0504030602030204" pitchFamily="34" charset="0"/>
      <p:regular r:id="rId16"/>
      <p:bold r:id="rId17"/>
      <p:italic r:id="rId18"/>
      <p:boldItalic r:id="rId19"/>
    </p:embeddedFont>
    <p:embeddedFont>
      <p:font typeface="Ubuntu Medium" panose="020B0604030602030204" pitchFamily="34" charset="0"/>
      <p:regular r:id="rId20"/>
      <p:italic r:id="rId21"/>
    </p:embeddedFont>
    <p:embeddedFont>
      <p:font typeface="Verdana" panose="020B0604030504040204" pitchFamily="34" charset="0"/>
      <p:regular r:id="rId22"/>
      <p:bold r:id="rId23"/>
      <p:italic r:id="rId24"/>
      <p:boldItalic r:id="rId25"/>
    </p:embeddedFont>
  </p:embeddedFontLst>
  <p:custDataLst>
    <p:tags r:id="rId2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784A83-69CF-7EC7-DA12-1B16D8B4BC06}" name="Jagadeesh, Preeti" initials="JP" userId="S::preeti.jagadeesh@capgemini.com::15f6a9f8-6518-4431-9978-c04c93be86a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178C3D"/>
    <a:srgbClr val="272936"/>
    <a:srgbClr val="173340"/>
    <a:srgbClr val="ECECEC"/>
    <a:srgbClr val="D9D9D9"/>
    <a:srgbClr val="2B0A3D"/>
    <a:srgbClr val="0070AD"/>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F3A87C-E42F-6334-B57A-3FB19AB9A5A9}" v="6" dt="2024-02-06T09:26:57.9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9" autoAdjust="0"/>
    <p:restoredTop sz="93690" autoAdjust="0"/>
  </p:normalViewPr>
  <p:slideViewPr>
    <p:cSldViewPr snapToGrid="0">
      <p:cViewPr varScale="1">
        <p:scale>
          <a:sx n="63" d="100"/>
          <a:sy n="63" d="100"/>
        </p:scale>
        <p:origin x="780" y="32"/>
      </p:cViewPr>
      <p:guideLst>
        <p:guide orient="horz" pos="2341"/>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font" Target="fonts/font3.fntdata"/><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font" Target="fonts/font6.fntdata"/><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font" Target="fonts/font9.fntdata"/><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font" Target="fonts/font4.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11/08/2024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11/08/2024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774327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dirty="0"/>
          </a:p>
        </p:txBody>
      </p:sp>
      <p:sp>
        <p:nvSpPr>
          <p:cNvPr id="4" name="Slide Number Placeholder 3"/>
          <p:cNvSpPr>
            <a:spLocks noGrp="1"/>
          </p:cNvSpPr>
          <p:nvPr>
            <p:ph type="sldNum" sz="quarter" idx="10"/>
          </p:nvPr>
        </p:nvSpPr>
        <p:spPr>
          <a:xfrm>
            <a:off x="4020506" y="9720673"/>
            <a:ext cx="3077137" cy="512303"/>
          </a:xfrm>
          <a:prstGeom prst="rect">
            <a:avLst/>
          </a:prstGeom>
        </p:spPr>
        <p:txBody>
          <a:bodyPr lIns="94768" tIns="47384" rIns="94768" bIns="47384"/>
          <a:lstStyle/>
          <a:p>
            <a:pPr marL="0" marR="0" lvl="0" indent="0" algn="r" defTabSz="455961" rtl="0" eaLnBrk="1" fontAlgn="auto" latinLnBrk="0" hangingPunct="1">
              <a:lnSpc>
                <a:spcPct val="100000"/>
              </a:lnSpc>
              <a:spcBef>
                <a:spcPts val="0"/>
              </a:spcBef>
              <a:spcAft>
                <a:spcPts val="0"/>
              </a:spcAft>
              <a:buClrTx/>
              <a:buSzTx/>
              <a:buFontTx/>
              <a:buNone/>
              <a:tabLst/>
              <a:defRPr/>
            </a:pPr>
            <a:fld id="{6242A425-9302-4CC1-BCCB-7E238F0AA4C9}" type="slidenum">
              <a:rPr kumimoji="0" lang="fr-FR" sz="1798" b="0" i="0" u="none" strike="noStrike" kern="1200" cap="none" spc="0" normalizeH="0" baseline="0" noProof="0" smtClean="0">
                <a:ln>
                  <a:noFill/>
                </a:ln>
                <a:solidFill>
                  <a:prstClr val="black"/>
                </a:solidFill>
                <a:effectLst/>
                <a:uLnTx/>
                <a:uFillTx/>
                <a:latin typeface="Ubuntu"/>
                <a:ea typeface="+mn-ea"/>
                <a:cs typeface="+mn-cs"/>
              </a:rPr>
              <a:pPr marL="0" marR="0" lvl="0" indent="0" algn="r" defTabSz="455961" rtl="0" eaLnBrk="1" fontAlgn="auto" latinLnBrk="0" hangingPunct="1">
                <a:lnSpc>
                  <a:spcPct val="100000"/>
                </a:lnSpc>
                <a:spcBef>
                  <a:spcPts val="0"/>
                </a:spcBef>
                <a:spcAft>
                  <a:spcPts val="0"/>
                </a:spcAft>
                <a:buClrTx/>
                <a:buSzTx/>
                <a:buFontTx/>
                <a:buNone/>
                <a:tabLst/>
                <a:defRPr/>
              </a:pPr>
              <a:t>3</a:t>
            </a:fld>
            <a:endParaRPr kumimoji="0" lang="fr-FR" sz="1798"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425086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https://x-port.capgemini.com/group-priorities-gallery/use-case/crm-implementation-to-give-360-degree-customer-view/</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a:p>
        </p:txBody>
      </p:sp>
      <p:sp>
        <p:nvSpPr>
          <p:cNvPr id="4" name="Slide Number Placeholder 3"/>
          <p:cNvSpPr>
            <a:spLocks noGrp="1"/>
          </p:cNvSpPr>
          <p:nvPr>
            <p:ph type="sldNum" sz="quarter" idx="10"/>
          </p:nvPr>
        </p:nvSpPr>
        <p:spPr>
          <a:xfrm>
            <a:off x="4020506" y="9720673"/>
            <a:ext cx="3077137" cy="512303"/>
          </a:xfrm>
          <a:prstGeom prst="rect">
            <a:avLst/>
          </a:prstGeom>
        </p:spPr>
        <p:txBody>
          <a:bodyPr lIns="94768" tIns="47384" rIns="94768" bIns="47384"/>
          <a:lstStyle/>
          <a:p>
            <a:pPr marL="0" marR="0" lvl="0" indent="0" algn="r" defTabSz="455961" rtl="0" eaLnBrk="1" fontAlgn="auto" latinLnBrk="0" hangingPunct="1">
              <a:lnSpc>
                <a:spcPct val="100000"/>
              </a:lnSpc>
              <a:spcBef>
                <a:spcPts val="0"/>
              </a:spcBef>
              <a:spcAft>
                <a:spcPts val="0"/>
              </a:spcAft>
              <a:buClrTx/>
              <a:buSzTx/>
              <a:buFontTx/>
              <a:buNone/>
              <a:tabLst/>
              <a:defRPr/>
            </a:pPr>
            <a:fld id="{6242A425-9302-4CC1-BCCB-7E238F0AA4C9}" type="slidenum">
              <a:rPr kumimoji="0" lang="fr-FR" sz="1798" b="0" i="0" u="none" strike="noStrike" kern="1200" cap="none" spc="0" normalizeH="0" baseline="0" noProof="0" smtClean="0">
                <a:ln>
                  <a:noFill/>
                </a:ln>
                <a:solidFill>
                  <a:prstClr val="black"/>
                </a:solidFill>
                <a:effectLst/>
                <a:uLnTx/>
                <a:uFillTx/>
                <a:latin typeface="Ubuntu"/>
                <a:ea typeface="+mn-ea"/>
                <a:cs typeface="+mn-cs"/>
              </a:rPr>
              <a:pPr marL="0" marR="0" lvl="0" indent="0" algn="r" defTabSz="455961" rtl="0" eaLnBrk="1" fontAlgn="auto" latinLnBrk="0" hangingPunct="1">
                <a:lnSpc>
                  <a:spcPct val="100000"/>
                </a:lnSpc>
                <a:spcBef>
                  <a:spcPts val="0"/>
                </a:spcBef>
                <a:spcAft>
                  <a:spcPts val="0"/>
                </a:spcAft>
                <a:buClrTx/>
                <a:buSzTx/>
                <a:buFontTx/>
                <a:buNone/>
                <a:tabLst/>
                <a:defRPr/>
              </a:pPr>
              <a:t>4</a:t>
            </a:fld>
            <a:endParaRPr kumimoji="0" lang="fr-FR" sz="1798"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4133021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a:p>
        </p:txBody>
      </p:sp>
      <p:sp>
        <p:nvSpPr>
          <p:cNvPr id="4" name="Slide Number Placeholder 3"/>
          <p:cNvSpPr>
            <a:spLocks noGrp="1"/>
          </p:cNvSpPr>
          <p:nvPr>
            <p:ph type="sldNum" sz="quarter" idx="10"/>
          </p:nvPr>
        </p:nvSpPr>
        <p:spPr>
          <a:xfrm>
            <a:off x="4020506" y="9720673"/>
            <a:ext cx="3077137" cy="512303"/>
          </a:xfrm>
          <a:prstGeom prst="rect">
            <a:avLst/>
          </a:prstGeom>
        </p:spPr>
        <p:txBody>
          <a:bodyPr lIns="94768" tIns="47384" rIns="94768" bIns="47384"/>
          <a:lstStyle/>
          <a:p>
            <a:pPr marL="0" marR="0" lvl="0" indent="0" algn="r" defTabSz="455961" rtl="0" eaLnBrk="1" fontAlgn="auto" latinLnBrk="0" hangingPunct="1">
              <a:lnSpc>
                <a:spcPct val="100000"/>
              </a:lnSpc>
              <a:spcBef>
                <a:spcPts val="0"/>
              </a:spcBef>
              <a:spcAft>
                <a:spcPts val="0"/>
              </a:spcAft>
              <a:buClrTx/>
              <a:buSzTx/>
              <a:buFontTx/>
              <a:buNone/>
              <a:tabLst/>
              <a:defRPr/>
            </a:pPr>
            <a:fld id="{6242A425-9302-4CC1-BCCB-7E238F0AA4C9}" type="slidenum">
              <a:rPr kumimoji="0" lang="fr-FR" sz="1798" b="0" i="0" u="none" strike="noStrike" kern="1200" cap="none" spc="0" normalizeH="0" baseline="0" noProof="0" smtClean="0">
                <a:ln>
                  <a:noFill/>
                </a:ln>
                <a:solidFill>
                  <a:prstClr val="black"/>
                </a:solidFill>
                <a:effectLst/>
                <a:uLnTx/>
                <a:uFillTx/>
                <a:latin typeface="Ubuntu"/>
                <a:ea typeface="+mn-ea"/>
                <a:cs typeface="+mn-cs"/>
              </a:rPr>
              <a:pPr marL="0" marR="0" lvl="0" indent="0" algn="r" defTabSz="455961" rtl="0" eaLnBrk="1" fontAlgn="auto" latinLnBrk="0" hangingPunct="1">
                <a:lnSpc>
                  <a:spcPct val="100000"/>
                </a:lnSpc>
                <a:spcBef>
                  <a:spcPts val="0"/>
                </a:spcBef>
                <a:spcAft>
                  <a:spcPts val="0"/>
                </a:spcAft>
                <a:buClrTx/>
                <a:buSzTx/>
                <a:buFontTx/>
                <a:buNone/>
                <a:tabLst/>
                <a:defRPr/>
              </a:pPr>
              <a:t>5</a:t>
            </a:fld>
            <a:endParaRPr kumimoji="0" lang="fr-FR" sz="1798"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84623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8.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8.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6.xml"/><Relationship Id="rId4" Type="http://schemas.openxmlformats.org/officeDocument/2006/relationships/image" Target="../media/image8.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www.youtube.com/capgeminimedia" TargetMode="External"/><Relationship Id="rId3" Type="http://schemas.openxmlformats.org/officeDocument/2006/relationships/tags" Target="../tags/tag9.xml"/><Relationship Id="rId7" Type="http://schemas.openxmlformats.org/officeDocument/2006/relationships/hyperlink" Target="http://www.linkedin.com/company/capgemini" TargetMode="External"/><Relationship Id="rId12" Type="http://schemas.openxmlformats.org/officeDocument/2006/relationships/image" Target="../media/image16.png"/><Relationship Id="rId17" Type="http://schemas.openxmlformats.org/officeDocument/2006/relationships/image" Target="../media/image20.png"/><Relationship Id="rId2" Type="http://schemas.openxmlformats.org/officeDocument/2006/relationships/tags" Target="../tags/tag8.xml"/><Relationship Id="rId16" Type="http://schemas.openxmlformats.org/officeDocument/2006/relationships/image" Target="../media/image18.png"/><Relationship Id="rId1" Type="http://schemas.openxmlformats.org/officeDocument/2006/relationships/tags" Target="../tags/tag7.xml"/><Relationship Id="rId6" Type="http://schemas.openxmlformats.org/officeDocument/2006/relationships/image" Target="../media/image21.png"/><Relationship Id="rId11" Type="http://schemas.openxmlformats.org/officeDocument/2006/relationships/hyperlink" Target="http://www.twitter.com/capgemini" TargetMode="External"/><Relationship Id="rId5" Type="http://schemas.openxmlformats.org/officeDocument/2006/relationships/slideMaster" Target="../slideMasters/slideMaster3.xml"/><Relationship Id="rId15" Type="http://schemas.openxmlformats.org/officeDocument/2006/relationships/hyperlink" Target="http://www.facebook.com/capgemini" TargetMode="External"/><Relationship Id="rId10" Type="http://schemas.openxmlformats.org/officeDocument/2006/relationships/image" Target="../media/image15.png"/><Relationship Id="rId4" Type="http://schemas.openxmlformats.org/officeDocument/2006/relationships/tags" Target="../tags/tag10.xml"/><Relationship Id="rId9" Type="http://schemas.openxmlformats.org/officeDocument/2006/relationships/hyperlink" Target="http://www.slideshare.net/capgemini" TargetMode="External"/><Relationship Id="rId1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Master" Target="../slideMasters/slideMaster4.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11.xml"/><Relationship Id="rId4" Type="http://schemas.openxmlformats.org/officeDocument/2006/relationships/image" Target="../media/image24.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Master" Target="../slideMasters/slideMaster5.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11402112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8683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2711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72219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247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0631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98860241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4703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69501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978588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35671211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1581742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660731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0C117-845B-842C-5DE8-9BA4BAFFA1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2C5EA8-A326-7472-3BC9-B588A80369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29440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E10DD4-EED8-4F46-9BDD-CA4BC2E28E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884" y="0"/>
            <a:ext cx="12166231" cy="6858000"/>
          </a:xfrm>
          <a:prstGeom prst="rect">
            <a:avLst/>
          </a:prstGeom>
        </p:spPr>
      </p:pic>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rot="841156">
            <a:off x="1129989" y="740494"/>
            <a:ext cx="13275667" cy="806059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pic>
        <p:nvPicPr>
          <p:cNvPr id="6" name="Picture 5">
            <a:extLst>
              <a:ext uri="{FF2B5EF4-FFF2-40B4-BE49-F238E27FC236}">
                <a16:creationId xmlns:a16="http://schemas.microsoft.com/office/drawing/2014/main" id="{1E96C829-75F5-AB4C-A60C-019E1D5AF95E}"/>
              </a:ext>
            </a:extLst>
          </p:cNvPr>
          <p:cNvPicPr>
            <a:picLocks noChangeAspect="1"/>
          </p:cNvPicPr>
          <p:nvPr userDrawn="1"/>
        </p:nvPicPr>
        <p:blipFill>
          <a:blip r:embed="rId3"/>
          <a:stretch>
            <a:fillRect/>
          </a:stretch>
        </p:blipFill>
        <p:spPr>
          <a:xfrm>
            <a:off x="623392" y="1052736"/>
            <a:ext cx="3543300" cy="444500"/>
          </a:xfrm>
          <a:prstGeom prst="rect">
            <a:avLst/>
          </a:prstGeom>
        </p:spPr>
      </p:pic>
    </p:spTree>
    <p:extLst>
      <p:ext uri="{BB962C8B-B14F-4D97-AF65-F5344CB8AC3E}">
        <p14:creationId xmlns:p14="http://schemas.microsoft.com/office/powerpoint/2010/main" val="108661894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Diapositive de titre">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E10DD4-EED8-4F46-9BDD-CA4BC2E28E9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2884" y="0"/>
            <a:ext cx="12166231" cy="6858000"/>
          </a:xfrm>
          <a:prstGeom prst="rect">
            <a:avLst/>
          </a:prstGeom>
        </p:spPr>
      </p:pic>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rot="841156">
            <a:off x="105868" y="596478"/>
            <a:ext cx="13275667" cy="806059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pic>
        <p:nvPicPr>
          <p:cNvPr id="6" name="Picture 5">
            <a:extLst>
              <a:ext uri="{FF2B5EF4-FFF2-40B4-BE49-F238E27FC236}">
                <a16:creationId xmlns:a16="http://schemas.microsoft.com/office/drawing/2014/main" id="{D4BBD6E7-59B1-5849-9095-5FBF41A5DAD7}"/>
              </a:ext>
            </a:extLst>
          </p:cNvPr>
          <p:cNvPicPr>
            <a:picLocks noChangeAspect="1"/>
          </p:cNvPicPr>
          <p:nvPr userDrawn="1"/>
        </p:nvPicPr>
        <p:blipFill>
          <a:blip r:embed="rId3"/>
          <a:stretch>
            <a:fillRect/>
          </a:stretch>
        </p:blipFill>
        <p:spPr>
          <a:xfrm>
            <a:off x="551384" y="620194"/>
            <a:ext cx="3543300" cy="444500"/>
          </a:xfrm>
          <a:prstGeom prst="rect">
            <a:avLst/>
          </a:prstGeom>
        </p:spPr>
      </p:pic>
    </p:spTree>
    <p:extLst>
      <p:ext uri="{BB962C8B-B14F-4D97-AF65-F5344CB8AC3E}">
        <p14:creationId xmlns:p14="http://schemas.microsoft.com/office/powerpoint/2010/main" val="233817573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fr-FR"/>
              <a:t>Modifiez le style du titre</a:t>
            </a:r>
            <a:endParaRPr lang="en-GB"/>
          </a:p>
        </p:txBody>
      </p:sp>
      <p:pic>
        <p:nvPicPr>
          <p:cNvPr id="7" name="Picture 6">
            <a:extLst>
              <a:ext uri="{FF2B5EF4-FFF2-40B4-BE49-F238E27FC236}">
                <a16:creationId xmlns:a16="http://schemas.microsoft.com/office/drawing/2014/main" id="{960B94F1-A998-594C-B564-C707446A6627}"/>
              </a:ext>
            </a:extLst>
          </p:cNvPr>
          <p:cNvPicPr>
            <a:picLocks noChangeAspect="1"/>
          </p:cNvPicPr>
          <p:nvPr userDrawn="1"/>
        </p:nvPicPr>
        <p:blipFill>
          <a:blip r:embed="rId2"/>
          <a:stretch>
            <a:fillRect/>
          </a:stretch>
        </p:blipFill>
        <p:spPr>
          <a:xfrm>
            <a:off x="551384" y="626056"/>
            <a:ext cx="3543300" cy="444500"/>
          </a:xfrm>
          <a:prstGeom prst="rect">
            <a:avLst/>
          </a:prstGeom>
        </p:spPr>
      </p:pic>
    </p:spTree>
    <p:extLst>
      <p:ext uri="{BB962C8B-B14F-4D97-AF65-F5344CB8AC3E}">
        <p14:creationId xmlns:p14="http://schemas.microsoft.com/office/powerpoint/2010/main" val="363529313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fr-FR"/>
              <a:t>Modifiez le style du titre</a:t>
            </a:r>
            <a:endParaRPr lang="en-GB"/>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51106395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fr-FR"/>
              <a:t>Modifiez le style du titre</a:t>
            </a:r>
            <a:endParaRPr lang="en-GB"/>
          </a:p>
        </p:txBody>
      </p:sp>
    </p:spTree>
    <p:extLst>
      <p:ext uri="{BB962C8B-B14F-4D97-AF65-F5344CB8AC3E}">
        <p14:creationId xmlns:p14="http://schemas.microsoft.com/office/powerpoint/2010/main" val="67305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3570451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41145705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1194269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73239910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26408170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16025883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21404139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fr-FR"/>
              <a:t>Modifiez le style du titre</a:t>
            </a:r>
            <a:endParaRPr lang="de-DE"/>
          </a:p>
        </p:txBody>
      </p:sp>
    </p:spTree>
    <p:extLst>
      <p:ext uri="{BB962C8B-B14F-4D97-AF65-F5344CB8AC3E}">
        <p14:creationId xmlns:p14="http://schemas.microsoft.com/office/powerpoint/2010/main" val="25076005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fr-FR"/>
              <a:t>Modifiez le style du titre</a:t>
            </a:r>
            <a:endParaRPr lang="de-DE"/>
          </a:p>
        </p:txBody>
      </p:sp>
    </p:spTree>
    <p:extLst>
      <p:ext uri="{BB962C8B-B14F-4D97-AF65-F5344CB8AC3E}">
        <p14:creationId xmlns:p14="http://schemas.microsoft.com/office/powerpoint/2010/main" val="37153088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fr-FR"/>
              <a:t>Modifiez le style du titre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1938432457"/>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fr-FR"/>
              <a:t>Modifiez le style du titre</a:t>
            </a:r>
            <a:endParaRPr lang="en-GB"/>
          </a:p>
        </p:txBody>
      </p:sp>
    </p:spTree>
    <p:extLst>
      <p:ext uri="{BB962C8B-B14F-4D97-AF65-F5344CB8AC3E}">
        <p14:creationId xmlns:p14="http://schemas.microsoft.com/office/powerpoint/2010/main" val="12124069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fr-FR"/>
              <a:t>Cliquez sur l'icône pour ajouter une image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fr-FR"/>
              <a:t>Modifiez le style du titre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2562597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40944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7113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258180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and send </a:t>
            </a:r>
            <a:r>
              <a:rPr lang="de-DE" err="1"/>
              <a:t>to</a:t>
            </a:r>
            <a:r>
              <a:rPr lang="de-DE"/>
              <a:t> back</a:t>
            </a:r>
          </a:p>
        </p:txBody>
      </p:sp>
    </p:spTree>
    <p:extLst>
      <p:ext uri="{BB962C8B-B14F-4D97-AF65-F5344CB8AC3E}">
        <p14:creationId xmlns:p14="http://schemas.microsoft.com/office/powerpoint/2010/main" val="13284376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Image 12" descr="Une image contenant texte&#10;&#10;Description générée automatiquement">
            <a:extLst>
              <a:ext uri="{FF2B5EF4-FFF2-40B4-BE49-F238E27FC236}">
                <a16:creationId xmlns:a16="http://schemas.microsoft.com/office/drawing/2014/main" id="{65492AC8-F2EF-A84A-B5BE-B783FB81A65E}"/>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422607310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D6A066CE-AF89-C54A-94F0-A625C3F75B0F}"/>
              </a:ext>
            </a:extLst>
          </p:cNvPr>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5941077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53662084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43585586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721504724"/>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469353597"/>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69238812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72928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959891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8768722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34316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9510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12513495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9299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9165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09442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5659174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168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02585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15449581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1176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0222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38368771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645176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64374265"/>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1371558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9_Agenda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nvPr>
        </p:nvGraphicFramePr>
        <p:xfrm>
          <a:off x="5" y="5"/>
          <a:ext cx="180999" cy="143985"/>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Object 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 y="5"/>
                        <a:ext cx="18099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a:extLst>
              <a:ext uri="{FF2B5EF4-FFF2-40B4-BE49-F238E27FC236}">
                <a16:creationId xmlns:a16="http://schemas.microsoft.com/office/drawing/2014/main" id="{FDBBD01B-EA9F-4DA9-8829-58A695ED4595}"/>
              </a:ext>
            </a:extLst>
          </p:cNvPr>
          <p:cNvSpPr/>
          <p:nvPr userDrawn="1"/>
        </p:nvSpPr>
        <p:spPr>
          <a:xfrm>
            <a:off x="11496600" y="143990"/>
            <a:ext cx="576064" cy="548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err="1"/>
          </a:p>
        </p:txBody>
      </p:sp>
    </p:spTree>
    <p:extLst>
      <p:ext uri="{BB962C8B-B14F-4D97-AF65-F5344CB8AC3E}">
        <p14:creationId xmlns:p14="http://schemas.microsoft.com/office/powerpoint/2010/main" val="38399179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258876164"/>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733242678"/>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71075883"/>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282621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447670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2252278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5329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4292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02852039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1013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6525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7919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91357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381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072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12011060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734300862"/>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0489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33032545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11279814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704931926"/>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410446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631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2.xml"/><Relationship Id="rId1" Type="http://schemas.openxmlformats.org/officeDocument/2006/relationships/slideLayout" Target="../slideLayouts/slideLayout21.xml"/><Relationship Id="rId5" Type="http://schemas.openxmlformats.org/officeDocument/2006/relationships/image" Target="../media/image8.emf"/><Relationship Id="rId4"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8.emf"/><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oleObject" Target="../embeddings/oleObject2.bin"/><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ags" Target="../tags/tag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3.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theme" Target="../theme/theme4.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21" Type="http://schemas.openxmlformats.org/officeDocument/2006/relationships/theme" Target="../theme/theme5.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2881467153"/>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 id="2147484047"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
            </p:custDataLst>
            <p:extLst>
              <p:ext uri="{D42A27DB-BD31-4B8C-83A1-F6EECF244321}">
                <p14:modId xmlns:p14="http://schemas.microsoft.com/office/powerpoint/2010/main" val="682476657"/>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1" name="Object 20"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94" name="Groupe 1">
            <a:extLst>
              <a:ext uri="{FF2B5EF4-FFF2-40B4-BE49-F238E27FC236}">
                <a16:creationId xmlns:a16="http://schemas.microsoft.com/office/drawing/2014/main" id="{11A3E882-4152-49CC-A658-0BA2BD4CCF4E}"/>
              </a:ext>
            </a:extLst>
          </p:cNvPr>
          <p:cNvGrpSpPr>
            <a:grpSpLocks noChangeAspect="1"/>
          </p:cNvGrpSpPr>
          <p:nvPr/>
        </p:nvGrpSpPr>
        <p:grpSpPr>
          <a:xfrm>
            <a:off x="11496000"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88" name="Retângulo 43">
            <a:extLst>
              <a:ext uri="{FF2B5EF4-FFF2-40B4-BE49-F238E27FC236}">
                <a16:creationId xmlns:a16="http://schemas.microsoft.com/office/drawing/2014/main" id="{3F0F0634-9C30-45E6-8210-96323C7BE404}"/>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a:solidFill>
                <a:schemeClr val="bg1">
                  <a:lumMod val="65000"/>
                </a:schemeClr>
              </a:solidFill>
              <a:cs typeface="Arial" panose="020B0604020202020204" pitchFamily="34" charset="0"/>
            </a:endParaRPr>
          </a:p>
        </p:txBody>
      </p:sp>
      <p:sp>
        <p:nvSpPr>
          <p:cNvPr id="90" name="Text Placeholder 7">
            <a:extLst>
              <a:ext uri="{FF2B5EF4-FFF2-40B4-BE49-F238E27FC236}">
                <a16:creationId xmlns:a16="http://schemas.microsoft.com/office/drawing/2014/main" id="{BFF59E05-FDD3-4E03-A8FF-BCDACE2438C8}"/>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2023. All rights reserved  </a:t>
            </a:r>
            <a:r>
              <a:rPr lang="en-US" dirty="0">
                <a:solidFill>
                  <a:schemeClr val="accent2"/>
                </a:solidFill>
              </a:rPr>
              <a:t>|</a:t>
            </a:r>
          </a:p>
        </p:txBody>
      </p:sp>
      <p:sp>
        <p:nvSpPr>
          <p:cNvPr id="91" name="Text Placeholder 7">
            <a:extLst>
              <a:ext uri="{FF2B5EF4-FFF2-40B4-BE49-F238E27FC236}">
                <a16:creationId xmlns:a16="http://schemas.microsoft.com/office/drawing/2014/main" id="{D069DFD5-8487-4BA2-8A81-C1658F0C82DB}"/>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solidFill>
                  <a:schemeClr val="bg1">
                    <a:lumMod val="65000"/>
                  </a:schemeClr>
                </a:solidFill>
              </a:rPr>
              <a:t>Presentation Title | Author | Date</a:t>
            </a:r>
          </a:p>
        </p:txBody>
      </p:sp>
    </p:spTree>
    <p:extLst>
      <p:ext uri="{BB962C8B-B14F-4D97-AF65-F5344CB8AC3E}">
        <p14:creationId xmlns:p14="http://schemas.microsoft.com/office/powerpoint/2010/main" val="3539623046"/>
      </p:ext>
    </p:extLst>
  </p:cSld>
  <p:clrMap bg1="lt1" tx1="dk1" bg2="lt2" tx2="dk2" accent1="accent1" accent2="accent2" accent3="accent3" accent4="accent4" accent5="accent5" accent6="accent6" hlink="hlink" folHlink="folHlink"/>
  <p:sldLayoutIdLst>
    <p:sldLayoutId id="2147484119" r:id="rId1"/>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14">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4"/>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5" imgW="270" imgH="270" progId="TCLayout.ActiveDocument.1">
                  <p:embed/>
                </p:oleObj>
              </mc:Choice>
              <mc:Fallback>
                <p:oleObj name="think-cell Slide" r:id="rId25" imgW="270" imgH="270" progId="TCLayout.ActiveDocument.1">
                  <p:embed/>
                  <p:pic>
                    <p:nvPicPr>
                      <p:cNvPr id="21" name="Object 20" hidden="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107</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685757771"/>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394373151"/>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 id="2147484111" r:id="rId15"/>
    <p:sldLayoutId id="2147484112" r:id="rId16"/>
    <p:sldLayoutId id="2147484113" r:id="rId17"/>
    <p:sldLayoutId id="2147484114" r:id="rId18"/>
    <p:sldLayoutId id="2147484115" r:id="rId19"/>
    <p:sldLayoutId id="2147484116" r:id="rId20"/>
    <p:sldLayoutId id="2147484117" r:id="rId21"/>
    <p:sldLayoutId id="2147484118" r:id="rId22"/>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2555181467"/>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6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0.jpeg"/><Relationship Id="rId2" Type="http://schemas.openxmlformats.org/officeDocument/2006/relationships/slideLayout" Target="../slideLayouts/slideLayout12.xml"/><Relationship Id="rId1" Type="http://schemas.openxmlformats.org/officeDocument/2006/relationships/tags" Target="../tags/tag12.xml"/><Relationship Id="rId6" Type="http://schemas.openxmlformats.org/officeDocument/2006/relationships/image" Target="../media/image33.emf"/><Relationship Id="rId5" Type="http://schemas.openxmlformats.org/officeDocument/2006/relationships/oleObject" Target="../embeddings/oleObject5.bin"/><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9.png"/><Relationship Id="rId3" Type="http://schemas.openxmlformats.org/officeDocument/2006/relationships/notesSlide" Target="../notesSlides/notesSlide3.xml"/><Relationship Id="rId7" Type="http://schemas.openxmlformats.org/officeDocument/2006/relationships/image" Target="../media/image26.png"/><Relationship Id="rId12" Type="http://schemas.openxmlformats.org/officeDocument/2006/relationships/image" Target="../media/image38.svg"/><Relationship Id="rId2" Type="http://schemas.openxmlformats.org/officeDocument/2006/relationships/slideLayout" Target="../slideLayouts/slideLayout12.xml"/><Relationship Id="rId16" Type="http://schemas.openxmlformats.org/officeDocument/2006/relationships/image" Target="../media/image42.svg"/><Relationship Id="rId1" Type="http://schemas.openxmlformats.org/officeDocument/2006/relationships/tags" Target="../tags/tag13.xml"/><Relationship Id="rId6" Type="http://schemas.openxmlformats.org/officeDocument/2006/relationships/image" Target="../media/image33.emf"/><Relationship Id="rId11" Type="http://schemas.openxmlformats.org/officeDocument/2006/relationships/image" Target="../media/image37.png"/><Relationship Id="rId5" Type="http://schemas.openxmlformats.org/officeDocument/2006/relationships/oleObject" Target="../embeddings/oleObject6.bin"/><Relationship Id="rId15" Type="http://schemas.openxmlformats.org/officeDocument/2006/relationships/image" Target="../media/image41.png"/><Relationship Id="rId10" Type="http://schemas.openxmlformats.org/officeDocument/2006/relationships/image" Target="../media/image36.svg"/><Relationship Id="rId4" Type="http://schemas.openxmlformats.org/officeDocument/2006/relationships/image" Target="../media/image34.jpeg"/><Relationship Id="rId9" Type="http://schemas.openxmlformats.org/officeDocument/2006/relationships/image" Target="../media/image35.png"/><Relationship Id="rId14" Type="http://schemas.openxmlformats.org/officeDocument/2006/relationships/image" Target="../media/image40.sv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hyperlink" Target="mailto:pablo.cuello@capgemini.com" TargetMode="External"/><Relationship Id="rId3" Type="http://schemas.openxmlformats.org/officeDocument/2006/relationships/notesSlide" Target="../notesSlides/notesSlide4.xml"/><Relationship Id="rId7" Type="http://schemas.openxmlformats.org/officeDocument/2006/relationships/image" Target="../media/image28.png"/><Relationship Id="rId12" Type="http://schemas.openxmlformats.org/officeDocument/2006/relationships/image" Target="../media/image47.svg"/><Relationship Id="rId2" Type="http://schemas.openxmlformats.org/officeDocument/2006/relationships/slideLayout" Target="../slideLayouts/slideLayout12.xml"/><Relationship Id="rId1" Type="http://schemas.openxmlformats.org/officeDocument/2006/relationships/tags" Target="../tags/tag14.xml"/><Relationship Id="rId6" Type="http://schemas.openxmlformats.org/officeDocument/2006/relationships/image" Target="../media/image33.emf"/><Relationship Id="rId11" Type="http://schemas.openxmlformats.org/officeDocument/2006/relationships/image" Target="../media/image46.png"/><Relationship Id="rId5" Type="http://schemas.openxmlformats.org/officeDocument/2006/relationships/oleObject" Target="../embeddings/oleObject7.bin"/><Relationship Id="rId10" Type="http://schemas.openxmlformats.org/officeDocument/2006/relationships/image" Target="../media/image45.svg"/><Relationship Id="rId4" Type="http://schemas.openxmlformats.org/officeDocument/2006/relationships/image" Target="../media/image43.jpeg"/><Relationship Id="rId9" Type="http://schemas.openxmlformats.org/officeDocument/2006/relationships/image" Target="../media/image44.png"/><Relationship Id="rId14" Type="http://schemas.openxmlformats.org/officeDocument/2006/relationships/hyperlink" Target="mailto:anand.b.joshi@capgemini.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Vintage english car">
            <a:extLst>
              <a:ext uri="{FF2B5EF4-FFF2-40B4-BE49-F238E27FC236}">
                <a16:creationId xmlns:a16="http://schemas.microsoft.com/office/drawing/2014/main" id="{2E0E9E98-A211-6639-D7E1-1DFA20D2C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7EF50028-8D3E-EDF2-8CF2-F1E94D0B7276}"/>
              </a:ext>
            </a:extLst>
          </p:cNvPr>
          <p:cNvSpPr/>
          <p:nvPr/>
        </p:nvSpPr>
        <p:spPr>
          <a:xfrm>
            <a:off x="0" y="-4771"/>
            <a:ext cx="11784631" cy="6862771"/>
          </a:xfrm>
          <a:prstGeom prst="rect">
            <a:avLst/>
          </a:prstGeom>
          <a:gradFill>
            <a:gsLst>
              <a:gs pos="95402">
                <a:schemeClr val="accent4">
                  <a:alpha val="0"/>
                </a:schemeClr>
              </a:gs>
              <a:gs pos="54000">
                <a:schemeClr val="accent4">
                  <a:alpha val="27000"/>
                </a:schemeClr>
              </a:gs>
              <a:gs pos="26000">
                <a:schemeClr val="accent4">
                  <a:alpha val="9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2" name="Graphic 13">
            <a:extLst>
              <a:ext uri="{FF2B5EF4-FFF2-40B4-BE49-F238E27FC236}">
                <a16:creationId xmlns:a16="http://schemas.microsoft.com/office/drawing/2014/main" id="{28D1D1F1-15F3-43A3-71DD-1441AFDD0865}"/>
              </a:ext>
            </a:extLst>
          </p:cNvPr>
          <p:cNvSpPr>
            <a:spLocks noChangeAspect="1"/>
          </p:cNvSpPr>
          <p:nvPr/>
        </p:nvSpPr>
        <p:spPr>
          <a:xfrm>
            <a:off x="-360040" y="149066"/>
            <a:ext cx="12000656" cy="7484434"/>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100000">
                <a:schemeClr val="accent2">
                  <a:alpha val="100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a:xfrm>
            <a:off x="404813" y="1910743"/>
            <a:ext cx="11386134" cy="1477328"/>
          </a:xfrm>
        </p:spPr>
        <p:txBody>
          <a:bodyPr/>
          <a:lstStyle/>
          <a:p>
            <a:r>
              <a:rPr lang="en-US" sz="4800" dirty="0">
                <a:solidFill>
                  <a:schemeClr val="accent2">
                    <a:lumMod val="60000"/>
                    <a:lumOff val="40000"/>
                  </a:schemeClr>
                </a:solidFill>
              </a:rPr>
              <a:t>STELLANTIS</a:t>
            </a:r>
            <a:br>
              <a:rPr lang="en-US" sz="4800" dirty="0"/>
            </a:br>
            <a:r>
              <a:rPr lang="en-US" sz="4800"/>
              <a:t>DCX Account story</a:t>
            </a:r>
            <a:endParaRPr lang="en-GB" sz="4800"/>
          </a:p>
        </p:txBody>
      </p:sp>
      <p:sp>
        <p:nvSpPr>
          <p:cNvPr id="7" name="TextBox 6">
            <a:extLst>
              <a:ext uri="{FF2B5EF4-FFF2-40B4-BE49-F238E27FC236}">
                <a16:creationId xmlns:a16="http://schemas.microsoft.com/office/drawing/2014/main" id="{E3BB3172-D6DC-A241-AE35-32C75D389189}"/>
              </a:ext>
            </a:extLst>
          </p:cNvPr>
          <p:cNvSpPr txBox="1"/>
          <p:nvPr/>
        </p:nvSpPr>
        <p:spPr>
          <a:xfrm>
            <a:off x="407368" y="6124159"/>
            <a:ext cx="529239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FFFFFF"/>
                </a:solidFill>
                <a:effectLst/>
                <a:uLnTx/>
                <a:uFillTx/>
                <a:latin typeface="Ubuntu"/>
                <a:ea typeface="+mn-ea"/>
                <a:cs typeface="+mn-cs"/>
              </a:rPr>
              <a:t>Account Executive: Arun Thiagarajan(APAC)/Alexis Marchand (Europe)</a:t>
            </a:r>
          </a:p>
        </p:txBody>
      </p:sp>
      <p:grpSp>
        <p:nvGrpSpPr>
          <p:cNvPr id="29" name="Group 28">
            <a:extLst>
              <a:ext uri="{FF2B5EF4-FFF2-40B4-BE49-F238E27FC236}">
                <a16:creationId xmlns:a16="http://schemas.microsoft.com/office/drawing/2014/main" id="{0707A04F-3EA9-555A-1323-241A5EEB6D86}"/>
              </a:ext>
            </a:extLst>
          </p:cNvPr>
          <p:cNvGrpSpPr>
            <a:grpSpLocks noChangeAspect="1"/>
          </p:cNvGrpSpPr>
          <p:nvPr/>
        </p:nvGrpSpPr>
        <p:grpSpPr>
          <a:xfrm>
            <a:off x="438661" y="611982"/>
            <a:ext cx="2267015" cy="509586"/>
            <a:chOff x="9550400" y="612775"/>
            <a:chExt cx="2231297" cy="501650"/>
          </a:xfrm>
        </p:grpSpPr>
        <p:sp>
          <p:nvSpPr>
            <p:cNvPr id="30" name="Freeform: Shape 29">
              <a:extLst>
                <a:ext uri="{FF2B5EF4-FFF2-40B4-BE49-F238E27FC236}">
                  <a16:creationId xmlns:a16="http://schemas.microsoft.com/office/drawing/2014/main" id="{234FBE5E-E1CB-488E-9EEF-549D3A3B695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Ubuntu"/>
                <a:ea typeface="+mn-ea"/>
                <a:cs typeface="+mn-cs"/>
              </a:endParaRPr>
            </a:p>
          </p:txBody>
        </p:sp>
        <p:sp>
          <p:nvSpPr>
            <p:cNvPr id="31" name="Freeform: Shape 30">
              <a:extLst>
                <a:ext uri="{FF2B5EF4-FFF2-40B4-BE49-F238E27FC236}">
                  <a16:creationId xmlns:a16="http://schemas.microsoft.com/office/drawing/2014/main" id="{1C361F23-B875-323D-DC13-4358211428F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Ubuntu"/>
                <a:ea typeface="+mn-ea"/>
                <a:cs typeface="+mn-cs"/>
              </a:endParaRPr>
            </a:p>
          </p:txBody>
        </p:sp>
        <p:sp>
          <p:nvSpPr>
            <p:cNvPr id="32" name="Freeform: Shape 31">
              <a:extLst>
                <a:ext uri="{FF2B5EF4-FFF2-40B4-BE49-F238E27FC236}">
                  <a16:creationId xmlns:a16="http://schemas.microsoft.com/office/drawing/2014/main" id="{F1E474BB-FBC2-ECC3-4045-F7614B59E66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Ubuntu"/>
                <a:ea typeface="+mn-ea"/>
                <a:cs typeface="+mn-cs"/>
              </a:endParaRPr>
            </a:p>
          </p:txBody>
        </p:sp>
        <p:sp>
          <p:nvSpPr>
            <p:cNvPr id="33" name="Freeform: Shape 32">
              <a:extLst>
                <a:ext uri="{FF2B5EF4-FFF2-40B4-BE49-F238E27FC236}">
                  <a16:creationId xmlns:a16="http://schemas.microsoft.com/office/drawing/2014/main" id="{6E41537C-6EAC-CE45-A90E-8F7B981BBB71}"/>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Ubuntu"/>
                <a:ea typeface="+mn-ea"/>
                <a:cs typeface="+mn-cs"/>
              </a:endParaRPr>
            </a:p>
          </p:txBody>
        </p:sp>
        <p:sp>
          <p:nvSpPr>
            <p:cNvPr id="34" name="Freeform: Shape 33">
              <a:extLst>
                <a:ext uri="{FF2B5EF4-FFF2-40B4-BE49-F238E27FC236}">
                  <a16:creationId xmlns:a16="http://schemas.microsoft.com/office/drawing/2014/main" id="{C539302D-15CD-855D-321D-9E5DF9DB25BB}"/>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4" name="Rectangle: Rounded Corners 13">
            <a:extLst>
              <a:ext uri="{FF2B5EF4-FFF2-40B4-BE49-F238E27FC236}">
                <a16:creationId xmlns:a16="http://schemas.microsoft.com/office/drawing/2014/main" id="{7D55B7A0-2505-37E3-8FCB-E694004FEEAD}"/>
              </a:ext>
            </a:extLst>
          </p:cNvPr>
          <p:cNvSpPr/>
          <p:nvPr/>
        </p:nvSpPr>
        <p:spPr>
          <a:xfrm>
            <a:off x="405926" y="4300357"/>
            <a:ext cx="3617433" cy="1653057"/>
          </a:xfrm>
          <a:prstGeom prst="roundRect">
            <a:avLst>
              <a:gd name="adj" fmla="val 13772"/>
            </a:avLst>
          </a:prstGeom>
          <a:solidFill>
            <a:schemeClr val="bg1"/>
          </a:solidFill>
          <a:ln w="28575">
            <a:solidFill>
              <a:schemeClr val="accent2">
                <a:lumMod val="60000"/>
                <a:lumOff val="40000"/>
              </a:schemeClr>
            </a:solidFill>
          </a:ln>
          <a:effectLst>
            <a:outerShdw blurRad="292100" dist="139700" dir="2700000" algn="tl" rotWithShape="0">
              <a:srgbClr val="333333">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7918"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Ubuntu"/>
              <a:ea typeface="Verdana" pitchFamily="34" charset="0"/>
              <a:cs typeface="+mn-cs"/>
            </a:endParaRPr>
          </a:p>
        </p:txBody>
      </p:sp>
      <p:pic>
        <p:nvPicPr>
          <p:cNvPr id="5" name="Picture 17" descr="Salesforce Marketing Cloud - Wikipedia">
            <a:extLst>
              <a:ext uri="{FF2B5EF4-FFF2-40B4-BE49-F238E27FC236}">
                <a16:creationId xmlns:a16="http://schemas.microsoft.com/office/drawing/2014/main" id="{4A1C99E4-AEFD-1FAD-39ED-5791871D5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195" y="4414765"/>
            <a:ext cx="1162041" cy="6826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1" descr="CUSTOMER 360 - salesforce.com, inc. Trademark Registration">
            <a:extLst>
              <a:ext uri="{FF2B5EF4-FFF2-40B4-BE49-F238E27FC236}">
                <a16:creationId xmlns:a16="http://schemas.microsoft.com/office/drawing/2014/main" id="{E789757E-C282-7F82-055A-F576C97B8F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9789" y="4519178"/>
            <a:ext cx="1481890" cy="3899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F2030DD-2631-7557-375A-D8D2C56ABEDB}"/>
              </a:ext>
            </a:extLst>
          </p:cNvPr>
          <p:cNvPicPr>
            <a:picLocks noChangeAspect="1"/>
          </p:cNvPicPr>
          <p:nvPr/>
        </p:nvPicPr>
        <p:blipFill>
          <a:blip r:embed="rId6"/>
          <a:stretch>
            <a:fillRect/>
          </a:stretch>
        </p:blipFill>
        <p:spPr>
          <a:xfrm>
            <a:off x="2180728" y="4827905"/>
            <a:ext cx="1213684" cy="682698"/>
          </a:xfrm>
          <a:prstGeom prst="rect">
            <a:avLst/>
          </a:prstGeom>
        </p:spPr>
      </p:pic>
      <p:pic>
        <p:nvPicPr>
          <p:cNvPr id="13" name="Picture 4">
            <a:extLst>
              <a:ext uri="{FF2B5EF4-FFF2-40B4-BE49-F238E27FC236}">
                <a16:creationId xmlns:a16="http://schemas.microsoft.com/office/drawing/2014/main" id="{4B9957FC-B622-D6E5-F568-1115F466D6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2622" y="5447756"/>
            <a:ext cx="1059898" cy="2964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os Android Icon Png Clip Art Free - Ios And Android Icons Transparent PNG  - 614x284 - Free Download on NicePNG">
            <a:extLst>
              <a:ext uri="{FF2B5EF4-FFF2-40B4-BE49-F238E27FC236}">
                <a16:creationId xmlns:a16="http://schemas.microsoft.com/office/drawing/2014/main" id="{A95C9CD0-DFD0-FFEE-0208-9A770D98C2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966" y="5258850"/>
            <a:ext cx="1134273" cy="50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520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074BBA-B442-1F70-955B-F699E65093EE}"/>
              </a:ext>
            </a:extLst>
          </p:cNvPr>
          <p:cNvSpPr>
            <a:spLocks noGrp="1"/>
          </p:cNvSpPr>
          <p:nvPr>
            <p:ph type="title"/>
          </p:nvPr>
        </p:nvSpPr>
        <p:spPr>
          <a:xfrm>
            <a:off x="404813" y="388188"/>
            <a:ext cx="10045746" cy="716711"/>
          </a:xfrm>
        </p:spPr>
        <p:txBody>
          <a:bodyPr anchor="t"/>
          <a:lstStyle/>
          <a:p>
            <a:r>
              <a:rPr kumimoji="0" lang="en-IN" sz="2000" b="1" i="0" u="none" strike="noStrike" kern="1200" cap="none" spc="0" normalizeH="0" baseline="0" noProof="0" dirty="0">
                <a:ln>
                  <a:noFill/>
                </a:ln>
                <a:solidFill>
                  <a:srgbClr val="12ABDB"/>
                </a:solidFill>
                <a:effectLst/>
                <a:uLnTx/>
                <a:uFillTx/>
                <a:latin typeface="Ubuntu"/>
                <a:ea typeface="+mj-ea"/>
                <a:cs typeface="+mj-cs"/>
              </a:rPr>
              <a:t>A </a:t>
            </a:r>
            <a:r>
              <a:rPr lang="en-IN" sz="2000" b="1" cap="none" dirty="0">
                <a:solidFill>
                  <a:srgbClr val="12ABDB"/>
                </a:solidFill>
                <a:latin typeface="Ubuntu"/>
              </a:rPr>
              <a:t>MULTINATIONAL AUTOMOTIVE MANUFACTURING CORPORATION</a:t>
            </a:r>
            <a:r>
              <a:rPr kumimoji="0" lang="en-IN" sz="2000" b="1" i="0" u="none" strike="noStrike" kern="1200" cap="none" spc="0" normalizeH="0" baseline="0" noProof="0" dirty="0">
                <a:ln>
                  <a:noFill/>
                </a:ln>
                <a:solidFill>
                  <a:srgbClr val="FFFFFF"/>
                </a:solidFill>
                <a:effectLst/>
                <a:uLnTx/>
                <a:uFillTx/>
                <a:latin typeface="Ubuntu"/>
                <a:ea typeface="+mj-ea"/>
                <a:cs typeface="+mj-cs"/>
              </a:rPr>
              <a:t> FORMED </a:t>
            </a:r>
            <a:r>
              <a:rPr lang="en-IN" sz="2000" b="1" cap="none" dirty="0">
                <a:solidFill>
                  <a:srgbClr val="FFFFFF"/>
                </a:solidFill>
                <a:latin typeface="Ubuntu"/>
              </a:rPr>
              <a:t>ON THE BASIS OF A </a:t>
            </a:r>
            <a:r>
              <a:rPr kumimoji="0" lang="en-IN" sz="2000" b="1" i="0" u="none" strike="noStrike" kern="1200" cap="none" spc="0" normalizeH="0" baseline="0" noProof="0" dirty="0">
                <a:ln>
                  <a:noFill/>
                </a:ln>
                <a:solidFill>
                  <a:srgbClr val="FFFFFF"/>
                </a:solidFill>
                <a:effectLst/>
                <a:uLnTx/>
                <a:uFillTx/>
                <a:latin typeface="Ubuntu"/>
                <a:ea typeface="+mj-ea"/>
                <a:cs typeface="+mj-cs"/>
              </a:rPr>
              <a:t>50–50 </a:t>
            </a:r>
            <a:r>
              <a:rPr lang="en-IN" sz="2000" b="1" cap="none" dirty="0">
                <a:solidFill>
                  <a:srgbClr val="FFFFFF"/>
                </a:solidFill>
                <a:latin typeface="Ubuntu"/>
              </a:rPr>
              <a:t>CROSS-BORDER MERGER BETWEEN THE ITALIAN-AMERICAN CONGLOMERATE AUTOMOBILES</a:t>
            </a:r>
            <a:endParaRPr lang="en-IN" sz="2000" b="1" dirty="0">
              <a:latin typeface="Ubuntu"/>
            </a:endParaRPr>
          </a:p>
        </p:txBody>
      </p:sp>
      <p:sp>
        <p:nvSpPr>
          <p:cNvPr id="10" name="Rectangle: Rounded Corners 21">
            <a:extLst>
              <a:ext uri="{FF2B5EF4-FFF2-40B4-BE49-F238E27FC236}">
                <a16:creationId xmlns:a16="http://schemas.microsoft.com/office/drawing/2014/main" id="{E3ADAF25-0D94-2DCA-EAE3-A94C45E3A084}"/>
              </a:ext>
            </a:extLst>
          </p:cNvPr>
          <p:cNvSpPr/>
          <p:nvPr/>
        </p:nvSpPr>
        <p:spPr>
          <a:xfrm>
            <a:off x="404815" y="1338090"/>
            <a:ext cx="5600699" cy="385429"/>
          </a:xfrm>
          <a:prstGeom prst="roundRect">
            <a:avLst>
              <a:gd name="adj" fmla="val 50000"/>
            </a:avLst>
          </a:prstGeom>
          <a:solidFill>
            <a:schemeClr val="accent1"/>
          </a:solidFill>
          <a:effectLst/>
        </p:spPr>
        <p:style>
          <a:lnRef idx="0">
            <a:schemeClr val="lt2">
              <a:hueOff val="0"/>
              <a:satOff val="0"/>
              <a:lumOff val="0"/>
              <a:alphaOff val="0"/>
            </a:schemeClr>
          </a:lnRef>
          <a:fillRef idx="3">
            <a:scrgbClr r="0" g="0" b="0"/>
          </a:fillRef>
          <a:effectRef idx="3">
            <a:schemeClr val="dk2">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36575" marR="0" lvl="0" indent="0" algn="l" defTabSz="48895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Ubuntu"/>
                <a:ea typeface="+mn-ea"/>
                <a:cs typeface="+mn-cs"/>
              </a:rPr>
              <a:t>Overview</a:t>
            </a:r>
          </a:p>
        </p:txBody>
      </p:sp>
      <p:sp>
        <p:nvSpPr>
          <p:cNvPr id="18" name="TextBox 201">
            <a:extLst>
              <a:ext uri="{FF2B5EF4-FFF2-40B4-BE49-F238E27FC236}">
                <a16:creationId xmlns:a16="http://schemas.microsoft.com/office/drawing/2014/main" id="{36016EAC-D885-4345-E469-E54D89D91887}"/>
              </a:ext>
            </a:extLst>
          </p:cNvPr>
          <p:cNvSpPr txBox="1"/>
          <p:nvPr/>
        </p:nvSpPr>
        <p:spPr>
          <a:xfrm>
            <a:off x="599912" y="1863571"/>
            <a:ext cx="5405601" cy="1615827"/>
          </a:xfrm>
          <a:prstGeom prst="rect">
            <a:avLst/>
          </a:prstGeom>
          <a:noFill/>
          <a:extLst>
            <a:ext uri="{909E8E84-426E-40DD-AFC4-6F175D3DCCD1}">
              <a14:hiddenFill xmlns:a14="http://schemas.microsoft.com/office/drawing/2010/main">
                <a:solidFill>
                  <a:schemeClr val="bg1">
                    <a:lumMod val="95000"/>
                  </a:schemeClr>
                </a:solidFill>
              </a14:hiddenFill>
            </a:ext>
          </a:extLst>
        </p:spPr>
        <p:txBody>
          <a:bodyPr wrap="square" lIns="0" tIns="45720" rIns="91440" bIns="45720" anchor="t">
            <a:spAutoFit/>
          </a:bodyPr>
          <a:lstStyle/>
          <a:p>
            <a:pPr marL="171450" indent="-171450">
              <a:buClr>
                <a:srgbClr val="FFFFFF"/>
              </a:buClr>
              <a:buFont typeface="Wingdings" panose="05000000000000000000" pitchFamily="2" charset="2"/>
              <a:buChar char="§"/>
              <a:defRPr/>
            </a:pPr>
            <a:r>
              <a:rPr lang="en-IN" sz="1100" b="1" dirty="0" err="1">
                <a:solidFill>
                  <a:srgbClr val="12ABDB"/>
                </a:solidFill>
                <a:latin typeface="Ubuntu"/>
                <a:ea typeface="+mn-lt"/>
                <a:cs typeface="+mn-lt"/>
              </a:rPr>
              <a:t>MyMarque</a:t>
            </a:r>
            <a:r>
              <a:rPr lang="en-IN" sz="1100" b="1" dirty="0">
                <a:solidFill>
                  <a:srgbClr val="12ABDB"/>
                </a:solidFill>
                <a:latin typeface="Ubuntu"/>
                <a:ea typeface="+mn-lt"/>
                <a:cs typeface="+mn-lt"/>
              </a:rPr>
              <a:t> Mobile App: </a:t>
            </a:r>
            <a:r>
              <a:rPr lang="en-IN" sz="1100" dirty="0">
                <a:solidFill>
                  <a:srgbClr val="FFFFFF"/>
                </a:solidFill>
                <a:latin typeface="Ubuntu"/>
                <a:ea typeface="+mn-lt"/>
                <a:cs typeface="+mn-lt"/>
              </a:rPr>
              <a:t>Implemented</a:t>
            </a:r>
            <a:r>
              <a:rPr kumimoji="0" lang="en-IN" sz="1100" b="0" i="0" u="none" strike="noStrike" kern="1200" cap="none" spc="0" normalizeH="0" baseline="0" noProof="0" dirty="0">
                <a:ln>
                  <a:noFill/>
                </a:ln>
                <a:solidFill>
                  <a:srgbClr val="FFFFFF"/>
                </a:solidFill>
                <a:effectLst/>
                <a:uLnTx/>
                <a:uFillTx/>
                <a:latin typeface="Ubuntu"/>
              </a:rPr>
              <a:t> </a:t>
            </a:r>
            <a:r>
              <a:rPr lang="en-IN" sz="1100" b="1" dirty="0" err="1">
                <a:solidFill>
                  <a:srgbClr val="12ABDB"/>
                </a:solidFill>
                <a:latin typeface="Ubuntu"/>
                <a:ea typeface="+mn-lt"/>
                <a:cs typeface="+mn-lt"/>
              </a:rPr>
              <a:t>MyMarque</a:t>
            </a:r>
            <a:r>
              <a:rPr lang="en-IN" sz="1100" b="1" dirty="0">
                <a:solidFill>
                  <a:srgbClr val="12ABDB"/>
                </a:solidFill>
                <a:latin typeface="Ubuntu"/>
                <a:ea typeface="+mn-lt"/>
                <a:cs typeface="+mn-lt"/>
              </a:rPr>
              <a:t> </a:t>
            </a:r>
            <a:r>
              <a:rPr kumimoji="0" lang="en-IN" sz="1100" b="0" i="0" u="none" strike="noStrike" kern="1200" cap="none" spc="0" normalizeH="0" baseline="0" noProof="0" dirty="0">
                <a:ln>
                  <a:noFill/>
                </a:ln>
                <a:solidFill>
                  <a:srgbClr val="FFFFFF"/>
                </a:solidFill>
                <a:effectLst/>
                <a:uLnTx/>
                <a:uFillTx/>
                <a:latin typeface="Ubuntu"/>
              </a:rPr>
              <a:t>Mobile App to improve the client’s customer journey and provide a better solution to end users</a:t>
            </a:r>
            <a:endParaRPr kumimoji="0" lang="en-US" sz="1100" b="1" i="0" u="none" strike="noStrike" kern="1200" cap="none" spc="0" normalizeH="0" baseline="0" noProof="0" dirty="0">
              <a:ln>
                <a:noFill/>
              </a:ln>
              <a:solidFill>
                <a:srgbClr val="12ABDB"/>
              </a:solidFill>
              <a:effectLst/>
              <a:uLnTx/>
              <a:uFillTx/>
              <a:latin typeface="Ubuntu"/>
              <a:ea typeface="+mn-lt"/>
              <a:cs typeface="+mn-lt"/>
            </a:endParaRPr>
          </a:p>
          <a:p>
            <a:pPr marL="171450" indent="-171450">
              <a:buClr>
                <a:srgbClr val="FFFFFF"/>
              </a:buClr>
              <a:buFont typeface="Wingdings" panose="05000000000000000000" pitchFamily="2" charset="2"/>
              <a:buChar char="§"/>
              <a:defRPr/>
            </a:pPr>
            <a:r>
              <a:rPr kumimoji="0" lang="en-US" sz="1100" b="1" i="0" u="none" strike="noStrike" kern="1200" cap="none" spc="0" normalizeH="0" baseline="0" noProof="0" dirty="0">
                <a:ln>
                  <a:noFill/>
                </a:ln>
                <a:solidFill>
                  <a:srgbClr val="12ABDB"/>
                </a:solidFill>
                <a:effectLst/>
                <a:uLnTx/>
                <a:uFillTx/>
                <a:latin typeface="Ubuntu"/>
                <a:ea typeface="+mn-lt"/>
                <a:cs typeface="+mn-lt"/>
              </a:rPr>
              <a:t>CRM and Dealer Management System</a:t>
            </a:r>
            <a:r>
              <a:rPr lang="en-US" sz="1100" b="1" dirty="0">
                <a:solidFill>
                  <a:srgbClr val="12ABDB"/>
                </a:solidFill>
                <a:latin typeface="Ubuntu"/>
                <a:ea typeface="+mn-lt"/>
                <a:cs typeface="+mn-lt"/>
              </a:rPr>
              <a:t>: </a:t>
            </a:r>
            <a:r>
              <a:rPr kumimoji="0" lang="en-US" sz="1100" b="1" i="0" u="none" strike="noStrike" kern="1200" cap="none" spc="0" normalizeH="0" baseline="0" noProof="0" dirty="0">
                <a:ln>
                  <a:noFill/>
                </a:ln>
                <a:solidFill>
                  <a:srgbClr val="FFFFFF"/>
                </a:solidFill>
                <a:effectLst/>
                <a:uLnTx/>
                <a:uFillTx/>
                <a:latin typeface="Ubuntu"/>
                <a:ea typeface="+mn-lt"/>
                <a:cs typeface="+mn-lt"/>
              </a:rPr>
              <a:t> </a:t>
            </a:r>
            <a:r>
              <a:rPr kumimoji="0" lang="en-IN" sz="1100" b="0" i="0" u="none" strike="noStrike" kern="1200" cap="none" spc="0" normalizeH="0" baseline="0" noProof="0" dirty="0">
                <a:ln>
                  <a:noFill/>
                </a:ln>
                <a:solidFill>
                  <a:srgbClr val="FFFFFF"/>
                </a:solidFill>
                <a:effectLst/>
                <a:uLnTx/>
                <a:uFillTx/>
                <a:latin typeface="Ubuntu"/>
              </a:rPr>
              <a:t>We created a </a:t>
            </a:r>
            <a:r>
              <a:rPr kumimoji="0" lang="en-IN" sz="1100" b="1" i="0" u="none" strike="noStrike" kern="1200" cap="none" spc="0" normalizeH="0" baseline="0" noProof="0" dirty="0">
                <a:ln>
                  <a:noFill/>
                </a:ln>
                <a:solidFill>
                  <a:srgbClr val="12ABDB"/>
                </a:solidFill>
                <a:effectLst/>
                <a:uLnTx/>
                <a:uFillTx/>
                <a:latin typeface="Ubuntu"/>
                <a:ea typeface="+mn-lt"/>
                <a:cs typeface="+mn-lt"/>
              </a:rPr>
              <a:t>one-stop-shop solution </a:t>
            </a:r>
            <a:r>
              <a:rPr kumimoji="0" lang="en-IN" sz="1100" b="0" i="0" u="none" strike="noStrike" kern="1200" cap="none" spc="0" normalizeH="0" baseline="0" noProof="0" dirty="0">
                <a:ln>
                  <a:noFill/>
                </a:ln>
                <a:solidFill>
                  <a:srgbClr val="FFFFFF"/>
                </a:solidFill>
                <a:effectLst/>
                <a:uLnTx/>
                <a:uFillTx/>
                <a:latin typeface="Ubuntu"/>
              </a:rPr>
              <a:t>for dealers – a single view covering onboarding, forecasting, inventory monitoring, dealer training, and performance measurement using </a:t>
            </a:r>
            <a:r>
              <a:rPr kumimoji="0" lang="en-IN" sz="1100" b="1" i="0" u="none" strike="noStrike" kern="1200" cap="none" spc="0" normalizeH="0" baseline="0" noProof="0" dirty="0">
                <a:ln>
                  <a:noFill/>
                </a:ln>
                <a:solidFill>
                  <a:srgbClr val="12ABDB"/>
                </a:solidFill>
                <a:effectLst/>
                <a:uLnTx/>
                <a:uFillTx/>
                <a:latin typeface="Ubuntu"/>
                <a:ea typeface="+mn-lt"/>
                <a:cs typeface="+mn-lt"/>
              </a:rPr>
              <a:t>Salesforce</a:t>
            </a:r>
            <a:endParaRPr lang="en-IN" sz="1100" b="1" i="0" u="none" strike="noStrike" kern="1200" cap="none" spc="0" normalizeH="0" baseline="0" noProof="0" dirty="0">
              <a:ln>
                <a:noFill/>
              </a:ln>
              <a:solidFill>
                <a:srgbClr val="12ABDB"/>
              </a:solidFill>
              <a:effectLst/>
              <a:uLnTx/>
              <a:uFillTx/>
              <a:latin typeface="Ubuntu"/>
              <a:ea typeface="+mn-lt"/>
              <a:cs typeface="+mn-lt"/>
            </a:endParaRPr>
          </a:p>
          <a:p>
            <a:pPr marL="171450" indent="-171450">
              <a:buClr>
                <a:srgbClr val="FFFFFF"/>
              </a:buClr>
              <a:buFont typeface="Wingdings" panose="05000000000000000000" pitchFamily="2" charset="2"/>
              <a:buChar char="§"/>
              <a:defRPr/>
            </a:pPr>
            <a:r>
              <a:rPr kumimoji="0" lang="en-IN" sz="1100" b="1" i="0" u="none" strike="noStrike" kern="1200" cap="none" spc="0" normalizeH="0" baseline="0" noProof="0" dirty="0">
                <a:ln>
                  <a:noFill/>
                </a:ln>
                <a:solidFill>
                  <a:srgbClr val="12ABDB"/>
                </a:solidFill>
                <a:effectLst/>
                <a:uLnTx/>
                <a:uFillTx/>
                <a:latin typeface="Ubuntu"/>
                <a:ea typeface="+mn-lt"/>
                <a:cs typeface="+mn-lt"/>
              </a:rPr>
              <a:t>Customer First Integration Solution</a:t>
            </a:r>
            <a:r>
              <a:rPr lang="en-IN" sz="1100" b="1" dirty="0">
                <a:solidFill>
                  <a:srgbClr val="12ABDB"/>
                </a:solidFill>
                <a:latin typeface="Ubuntu"/>
                <a:ea typeface="+mn-lt"/>
                <a:cs typeface="+mn-lt"/>
              </a:rPr>
              <a:t>:</a:t>
            </a:r>
            <a:r>
              <a:rPr kumimoji="0" lang="en-US" sz="1100" b="1" i="0" u="none" strike="noStrike" kern="1200" cap="none" spc="0" normalizeH="0" baseline="0" noProof="0" dirty="0">
                <a:ln>
                  <a:noFill/>
                </a:ln>
                <a:solidFill>
                  <a:srgbClr val="12ABDB"/>
                </a:solidFill>
                <a:effectLst/>
                <a:uLnTx/>
                <a:uFillTx/>
                <a:latin typeface="Ubuntu"/>
                <a:ea typeface="+mn-lt"/>
                <a:cs typeface="+mn-lt"/>
              </a:rPr>
              <a:t> </a:t>
            </a:r>
            <a:r>
              <a:rPr kumimoji="0" lang="en-IN" sz="1100" b="0" i="0" u="none" strike="noStrike" kern="1200" cap="none" spc="0" normalizeH="0" baseline="0" noProof="0" dirty="0">
                <a:ln>
                  <a:noFill/>
                </a:ln>
                <a:solidFill>
                  <a:srgbClr val="FFFFFF"/>
                </a:solidFill>
                <a:effectLst/>
                <a:uLnTx/>
                <a:uFillTx/>
                <a:latin typeface="Ubuntu"/>
              </a:rPr>
              <a:t>We improved the quality of the platform on Leads, Sales &amp; other bundles using </a:t>
            </a:r>
            <a:r>
              <a:rPr kumimoji="0" lang="en-IN" sz="1100" b="1" i="0" u="none" strike="noStrike" kern="1200" cap="none" spc="0" normalizeH="0" baseline="0" noProof="0" dirty="0">
                <a:ln>
                  <a:noFill/>
                </a:ln>
                <a:solidFill>
                  <a:srgbClr val="12ABDB"/>
                </a:solidFill>
                <a:effectLst/>
                <a:uLnTx/>
                <a:uFillTx/>
                <a:latin typeface="Ubuntu"/>
                <a:ea typeface="+mn-lt"/>
                <a:cs typeface="+mn-lt"/>
              </a:rPr>
              <a:t>MuleSoft Solution </a:t>
            </a:r>
            <a:r>
              <a:rPr kumimoji="0" lang="en-IN" sz="1100" b="0" i="0" u="none" strike="noStrike" kern="1200" cap="none" spc="0" normalizeH="0" baseline="0" noProof="0" dirty="0">
                <a:ln>
                  <a:noFill/>
                </a:ln>
                <a:solidFill>
                  <a:srgbClr val="FFFFFF"/>
                </a:solidFill>
                <a:effectLst/>
                <a:uLnTx/>
                <a:uFillTx/>
                <a:latin typeface="Ubuntu"/>
                <a:ea typeface="+mn-lt"/>
                <a:cs typeface="+mn-lt"/>
              </a:rPr>
              <a:t>by providing a </a:t>
            </a:r>
            <a:r>
              <a:rPr kumimoji="0" lang="en-IN" sz="1100" b="1" i="0" u="none" strike="noStrike" kern="1200" cap="none" spc="0" normalizeH="0" baseline="0" noProof="0" dirty="0">
                <a:ln>
                  <a:noFill/>
                </a:ln>
                <a:solidFill>
                  <a:srgbClr val="12ABDB"/>
                </a:solidFill>
                <a:effectLst/>
                <a:uLnTx/>
                <a:uFillTx/>
                <a:latin typeface="Ubuntu"/>
                <a:ea typeface="+mn-lt"/>
                <a:cs typeface="+mn-lt"/>
              </a:rPr>
              <a:t>single customer view</a:t>
            </a:r>
            <a:endParaRPr lang="en-IN" sz="1100" b="1" i="0" u="none" strike="noStrike" kern="1200" cap="none" spc="0" normalizeH="0" baseline="0" noProof="0" dirty="0">
              <a:ln>
                <a:noFill/>
              </a:ln>
              <a:solidFill>
                <a:srgbClr val="12ABDB"/>
              </a:solidFill>
              <a:effectLst/>
              <a:uLnTx/>
              <a:uFillTx/>
              <a:latin typeface="Ubuntu"/>
              <a:ea typeface="+mn-lt"/>
              <a:cs typeface="+mn-lt"/>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endParaRPr lang="en-US" sz="1100" b="0" i="0" u="none" strike="noStrike" kern="1200" cap="none" spc="0" normalizeH="0" baseline="0" noProof="0" dirty="0">
              <a:ln>
                <a:noFill/>
              </a:ln>
              <a:solidFill>
                <a:srgbClr val="FFFFFF"/>
              </a:solidFill>
              <a:effectLst/>
              <a:uLnTx/>
              <a:uFillTx/>
              <a:latin typeface="Ubuntu"/>
            </a:endParaRPr>
          </a:p>
        </p:txBody>
      </p:sp>
      <p:sp>
        <p:nvSpPr>
          <p:cNvPr id="19" name="Rectangle: Diagonal Corners Rounded 18">
            <a:extLst>
              <a:ext uri="{FF2B5EF4-FFF2-40B4-BE49-F238E27FC236}">
                <a16:creationId xmlns:a16="http://schemas.microsoft.com/office/drawing/2014/main" id="{86E9A616-4D94-A820-1A03-EE33757FBF7E}"/>
              </a:ext>
            </a:extLst>
          </p:cNvPr>
          <p:cNvSpPr/>
          <p:nvPr/>
        </p:nvSpPr>
        <p:spPr>
          <a:xfrm>
            <a:off x="6930856" y="1876271"/>
            <a:ext cx="4741976" cy="593064"/>
          </a:xfrm>
          <a:prstGeom prst="round2DiagRect">
            <a:avLst>
              <a:gd name="adj1" fmla="val 35752"/>
              <a:gd name="adj2" fmla="val 0"/>
            </a:avLst>
          </a:prstGeom>
          <a:solidFill>
            <a:schemeClr val="bg1"/>
          </a:solidFill>
          <a:ln w="12700" cap="flat" cmpd="sng" algn="ctr">
            <a:solidFill>
              <a:schemeClr val="accent2">
                <a:lumMod val="60000"/>
                <a:lumOff val="4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b="1" spc="67" dirty="0" err="1">
                <a:solidFill>
                  <a:schemeClr val="accent2"/>
                </a:solidFill>
                <a:latin typeface="Ubuntu"/>
              </a:rPr>
              <a:t>MyMaque</a:t>
            </a:r>
            <a:r>
              <a:rPr lang="en-GB" sz="1600" b="1" spc="67" dirty="0">
                <a:solidFill>
                  <a:schemeClr val="accent2"/>
                </a:solidFill>
                <a:latin typeface="Ubuntu"/>
              </a:rPr>
              <a:t> App </a:t>
            </a:r>
            <a:r>
              <a:rPr lang="en-GB" sz="1050" b="1" spc="67" dirty="0">
                <a:solidFill>
                  <a:schemeClr val="tx1"/>
                </a:solidFill>
                <a:latin typeface="Ubuntu"/>
              </a:rPr>
              <a:t>released in </a:t>
            </a:r>
            <a:r>
              <a:rPr lang="en-GB" sz="1600" b="1" spc="67" dirty="0">
                <a:solidFill>
                  <a:schemeClr val="accent2"/>
                </a:solidFill>
                <a:latin typeface="Ubuntu"/>
              </a:rPr>
              <a:t>65+ </a:t>
            </a:r>
            <a:r>
              <a:rPr lang="en-GB" sz="1050" b="1" spc="67" dirty="0">
                <a:solidFill>
                  <a:schemeClr val="tx1"/>
                </a:solidFill>
                <a:latin typeface="Ubuntu"/>
              </a:rPr>
              <a:t>Countries</a:t>
            </a:r>
            <a:endParaRPr lang="en-IN" sz="1050" b="1" spc="67" dirty="0">
              <a:solidFill>
                <a:schemeClr val="tx1"/>
              </a:solidFill>
              <a:latin typeface="Ubuntu"/>
            </a:endParaRPr>
          </a:p>
        </p:txBody>
      </p:sp>
      <p:sp>
        <p:nvSpPr>
          <p:cNvPr id="20" name="Rectangle: Diagonal Corners Rounded 19">
            <a:extLst>
              <a:ext uri="{FF2B5EF4-FFF2-40B4-BE49-F238E27FC236}">
                <a16:creationId xmlns:a16="http://schemas.microsoft.com/office/drawing/2014/main" id="{985CBBC5-54AD-8BE8-F454-E207C2AD5E8D}"/>
              </a:ext>
            </a:extLst>
          </p:cNvPr>
          <p:cNvSpPr/>
          <p:nvPr/>
        </p:nvSpPr>
        <p:spPr>
          <a:xfrm>
            <a:off x="6937206" y="4720747"/>
            <a:ext cx="4730963" cy="631164"/>
          </a:xfrm>
          <a:prstGeom prst="round2DiagRect">
            <a:avLst>
              <a:gd name="adj1" fmla="val 35752"/>
              <a:gd name="adj2" fmla="val 0"/>
            </a:avLst>
          </a:prstGeom>
          <a:solidFill>
            <a:schemeClr val="bg1"/>
          </a:solidFill>
          <a:ln w="12700" cap="flat" cmpd="sng" algn="ctr">
            <a:solidFill>
              <a:schemeClr val="accent2">
                <a:lumMod val="60000"/>
                <a:lumOff val="4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spc="67" dirty="0">
                <a:solidFill>
                  <a:schemeClr val="accent2"/>
                </a:solidFill>
                <a:latin typeface="Ubuntu"/>
              </a:rPr>
              <a:t>CRM and Dealer Management Solution </a:t>
            </a:r>
            <a:r>
              <a:rPr lang="en-US" sz="1050" b="1" spc="67" dirty="0">
                <a:solidFill>
                  <a:schemeClr val="tx1"/>
                </a:solidFill>
                <a:latin typeface="Ubuntu"/>
              </a:rPr>
              <a:t>provides a</a:t>
            </a:r>
            <a:r>
              <a:rPr lang="en-US" sz="1050" b="1" spc="67" dirty="0">
                <a:solidFill>
                  <a:srgbClr val="FFFFFF"/>
                </a:solidFill>
                <a:latin typeface="Ubuntu"/>
              </a:rPr>
              <a:t> </a:t>
            </a:r>
            <a:r>
              <a:rPr lang="en-US" sz="1600" b="1" spc="67" dirty="0">
                <a:solidFill>
                  <a:schemeClr val="accent2"/>
                </a:solidFill>
                <a:latin typeface="Ubuntu"/>
              </a:rPr>
              <a:t>360-degree view </a:t>
            </a:r>
            <a:r>
              <a:rPr lang="en-US" sz="1050" b="1" spc="67" dirty="0">
                <a:solidFill>
                  <a:schemeClr val="tx1"/>
                </a:solidFill>
                <a:latin typeface="Ubuntu"/>
              </a:rPr>
              <a:t>of customers for dealers</a:t>
            </a:r>
          </a:p>
        </p:txBody>
      </p:sp>
      <p:sp>
        <p:nvSpPr>
          <p:cNvPr id="21" name="Rectangle: Diagonal Corners Rounded 20">
            <a:extLst>
              <a:ext uri="{FF2B5EF4-FFF2-40B4-BE49-F238E27FC236}">
                <a16:creationId xmlns:a16="http://schemas.microsoft.com/office/drawing/2014/main" id="{6DAFDF00-02C1-C4EC-D891-4C57F66B5FF9}"/>
              </a:ext>
            </a:extLst>
          </p:cNvPr>
          <p:cNvSpPr/>
          <p:nvPr/>
        </p:nvSpPr>
        <p:spPr>
          <a:xfrm>
            <a:off x="6930856" y="3970800"/>
            <a:ext cx="4733919" cy="631164"/>
          </a:xfrm>
          <a:prstGeom prst="round2DiagRect">
            <a:avLst>
              <a:gd name="adj1" fmla="val 35752"/>
              <a:gd name="adj2" fmla="val 0"/>
            </a:avLst>
          </a:prstGeom>
          <a:solidFill>
            <a:schemeClr val="bg1"/>
          </a:solidFill>
          <a:ln w="12700" cap="flat" cmpd="sng" algn="ctr">
            <a:solidFill>
              <a:schemeClr val="accent2">
                <a:lumMod val="60000"/>
                <a:lumOff val="4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spc="67" dirty="0" err="1">
                <a:solidFill>
                  <a:schemeClr val="accent2"/>
                </a:solidFill>
                <a:latin typeface="Ubuntu"/>
              </a:rPr>
              <a:t>MyMarque</a:t>
            </a:r>
            <a:r>
              <a:rPr lang="en-IN" sz="1600" b="1" spc="67" dirty="0">
                <a:solidFill>
                  <a:schemeClr val="accent2"/>
                </a:solidFill>
                <a:latin typeface="Ubuntu"/>
              </a:rPr>
              <a:t> Mobile App </a:t>
            </a:r>
            <a:r>
              <a:rPr kumimoji="0" lang="en-IN" sz="1050" b="1" i="0" u="none" strike="noStrike" kern="1200" cap="none" spc="67" normalizeH="0" baseline="0" noProof="0" dirty="0">
                <a:ln>
                  <a:noFill/>
                </a:ln>
                <a:solidFill>
                  <a:schemeClr val="tx1"/>
                </a:solidFill>
                <a:effectLst/>
                <a:uLnTx/>
                <a:uFillTx/>
                <a:latin typeface="Ubuntu"/>
                <a:ea typeface="+mn-ea"/>
                <a:cs typeface="+mn-cs"/>
              </a:rPr>
              <a:t>has a rating of </a:t>
            </a:r>
            <a:r>
              <a:rPr lang="en-IN" sz="1600" b="1" spc="67" dirty="0">
                <a:solidFill>
                  <a:schemeClr val="accent2"/>
                </a:solidFill>
                <a:latin typeface="Ubuntu"/>
              </a:rPr>
              <a:t>4+ </a:t>
            </a:r>
            <a:r>
              <a:rPr kumimoji="0" lang="en-IN" sz="1050" b="1" i="0" u="none" strike="noStrike" kern="1200" cap="none" spc="67" normalizeH="0" baseline="0" noProof="0" dirty="0">
                <a:ln>
                  <a:noFill/>
                </a:ln>
                <a:solidFill>
                  <a:schemeClr val="tx1"/>
                </a:solidFill>
                <a:effectLst/>
                <a:uLnTx/>
                <a:uFillTx/>
                <a:latin typeface="Ubuntu"/>
                <a:ea typeface="+mn-ea"/>
                <a:cs typeface="+mn-cs"/>
              </a:rPr>
              <a:t>on App Store</a:t>
            </a:r>
          </a:p>
        </p:txBody>
      </p:sp>
      <p:sp>
        <p:nvSpPr>
          <p:cNvPr id="22" name="Rectangle: Diagonal Corners Rounded 21">
            <a:extLst>
              <a:ext uri="{FF2B5EF4-FFF2-40B4-BE49-F238E27FC236}">
                <a16:creationId xmlns:a16="http://schemas.microsoft.com/office/drawing/2014/main" id="{96062099-9EEE-4854-08D8-6FF160413B05}"/>
              </a:ext>
            </a:extLst>
          </p:cNvPr>
          <p:cNvSpPr/>
          <p:nvPr/>
        </p:nvSpPr>
        <p:spPr>
          <a:xfrm>
            <a:off x="6930856" y="5482747"/>
            <a:ext cx="4730963" cy="631164"/>
          </a:xfrm>
          <a:prstGeom prst="round2DiagRect">
            <a:avLst>
              <a:gd name="adj1" fmla="val 35752"/>
              <a:gd name="adj2" fmla="val 0"/>
            </a:avLst>
          </a:prstGeom>
          <a:solidFill>
            <a:schemeClr val="bg1"/>
          </a:solidFill>
          <a:ln w="12700" cap="flat" cmpd="sng" algn="ctr">
            <a:solidFill>
              <a:schemeClr val="accent2">
                <a:lumMod val="60000"/>
                <a:lumOff val="4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spc="67" dirty="0">
                <a:solidFill>
                  <a:schemeClr val="accent2"/>
                </a:solidFill>
                <a:latin typeface="Ubuntu"/>
              </a:rPr>
              <a:t>Customer First Integration Solution </a:t>
            </a:r>
            <a:r>
              <a:rPr lang="en-US" sz="1050" b="1" spc="67" dirty="0">
                <a:solidFill>
                  <a:schemeClr val="tx1"/>
                </a:solidFill>
                <a:latin typeface="Ubuntu"/>
              </a:rPr>
              <a:t>project implemented for </a:t>
            </a:r>
            <a:r>
              <a:rPr lang="en-US" sz="1600" b="1" spc="67" dirty="0">
                <a:solidFill>
                  <a:schemeClr val="accent2"/>
                </a:solidFill>
                <a:latin typeface="Ubuntu"/>
              </a:rPr>
              <a:t>14</a:t>
            </a:r>
            <a:r>
              <a:rPr lang="en-US" sz="1050" b="1" spc="67" dirty="0">
                <a:solidFill>
                  <a:srgbClr val="FFFFFF"/>
                </a:solidFill>
                <a:latin typeface="Ubuntu"/>
              </a:rPr>
              <a:t> </a:t>
            </a:r>
            <a:r>
              <a:rPr lang="en-US" sz="1050" b="1" spc="67" dirty="0">
                <a:solidFill>
                  <a:schemeClr val="tx1"/>
                </a:solidFill>
                <a:latin typeface="Ubuntu"/>
              </a:rPr>
              <a:t>brands</a:t>
            </a:r>
          </a:p>
        </p:txBody>
      </p:sp>
      <p:sp>
        <p:nvSpPr>
          <p:cNvPr id="39" name="Rectangle: Diagonal Corners Rounded 38">
            <a:extLst>
              <a:ext uri="{FF2B5EF4-FFF2-40B4-BE49-F238E27FC236}">
                <a16:creationId xmlns:a16="http://schemas.microsoft.com/office/drawing/2014/main" id="{5DD3BA21-2FF1-20F1-C8A9-3855105666C2}"/>
              </a:ext>
            </a:extLst>
          </p:cNvPr>
          <p:cNvSpPr/>
          <p:nvPr/>
        </p:nvSpPr>
        <p:spPr>
          <a:xfrm>
            <a:off x="6930856" y="2561424"/>
            <a:ext cx="4734051" cy="605764"/>
          </a:xfrm>
          <a:prstGeom prst="round2DiagRect">
            <a:avLst>
              <a:gd name="adj1" fmla="val 35752"/>
              <a:gd name="adj2" fmla="val 0"/>
            </a:avLst>
          </a:prstGeom>
          <a:solidFill>
            <a:schemeClr val="bg1"/>
          </a:solidFill>
          <a:ln w="12700" cap="flat" cmpd="sng" algn="ctr">
            <a:solidFill>
              <a:schemeClr val="accent2">
                <a:lumMod val="60000"/>
                <a:lumOff val="4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spc="67" dirty="0">
                <a:solidFill>
                  <a:schemeClr val="accent2"/>
                </a:solidFill>
                <a:latin typeface="Ubuntu"/>
              </a:rPr>
              <a:t>CRM &amp; Dealer Management Solution </a:t>
            </a:r>
            <a:r>
              <a:rPr kumimoji="0" lang="en-IN" sz="1050" b="1" i="0" u="none" strike="noStrike" kern="1200" cap="none" spc="67" normalizeH="0" baseline="0" noProof="0" dirty="0">
                <a:ln>
                  <a:noFill/>
                </a:ln>
                <a:solidFill>
                  <a:schemeClr val="tx1"/>
                </a:solidFill>
                <a:effectLst/>
                <a:uLnTx/>
                <a:uFillTx/>
                <a:latin typeface="Ubuntu"/>
                <a:ea typeface="+mn-ea"/>
                <a:cs typeface="+mn-cs"/>
              </a:rPr>
              <a:t>provided additional revenue of </a:t>
            </a:r>
            <a:r>
              <a:rPr lang="en-IN" sz="1600" b="1" spc="67" dirty="0">
                <a:solidFill>
                  <a:schemeClr val="accent2"/>
                </a:solidFill>
                <a:latin typeface="Ubuntu"/>
              </a:rPr>
              <a:t>$22.5B globally</a:t>
            </a:r>
          </a:p>
        </p:txBody>
      </p:sp>
      <p:sp>
        <p:nvSpPr>
          <p:cNvPr id="40" name="Rectangle: Diagonal Corners Rounded 39">
            <a:extLst>
              <a:ext uri="{FF2B5EF4-FFF2-40B4-BE49-F238E27FC236}">
                <a16:creationId xmlns:a16="http://schemas.microsoft.com/office/drawing/2014/main" id="{E7D9E6D5-0DCD-4845-E327-C3F303B2F295}"/>
              </a:ext>
            </a:extLst>
          </p:cNvPr>
          <p:cNvSpPr/>
          <p:nvPr/>
        </p:nvSpPr>
        <p:spPr>
          <a:xfrm>
            <a:off x="6930856" y="3247223"/>
            <a:ext cx="4734051" cy="605764"/>
          </a:xfrm>
          <a:prstGeom prst="round2DiagRect">
            <a:avLst>
              <a:gd name="adj1" fmla="val 35752"/>
              <a:gd name="adj2" fmla="val 0"/>
            </a:avLst>
          </a:prstGeom>
          <a:solidFill>
            <a:schemeClr val="bg1"/>
          </a:solidFill>
          <a:ln w="12700" cap="flat" cmpd="sng" algn="ctr">
            <a:solidFill>
              <a:schemeClr val="accent2">
                <a:lumMod val="60000"/>
                <a:lumOff val="4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spc="67" dirty="0">
                <a:solidFill>
                  <a:schemeClr val="accent2"/>
                </a:solidFill>
                <a:latin typeface="Ubuntu"/>
              </a:rPr>
              <a:t>Customer First Integration Solution </a:t>
            </a:r>
            <a:r>
              <a:rPr kumimoji="0" lang="en-IN" sz="1050" b="1" i="0" u="none" strike="noStrike" kern="1200" cap="none" spc="67" normalizeH="0" baseline="0" noProof="0" dirty="0">
                <a:ln>
                  <a:noFill/>
                </a:ln>
                <a:solidFill>
                  <a:schemeClr val="tx1"/>
                </a:solidFill>
                <a:effectLst/>
                <a:uLnTx/>
                <a:uFillTx/>
                <a:latin typeface="Ubuntu"/>
                <a:ea typeface="+mn-ea"/>
                <a:cs typeface="+mn-cs"/>
              </a:rPr>
              <a:t>rolled out in </a:t>
            </a:r>
            <a:r>
              <a:rPr lang="en-IN" sz="1600" b="1" spc="67" dirty="0">
                <a:solidFill>
                  <a:schemeClr val="accent2"/>
                </a:solidFill>
                <a:latin typeface="Ubuntu"/>
              </a:rPr>
              <a:t>10</a:t>
            </a:r>
            <a:r>
              <a:rPr lang="en-IN" sz="1600" b="1" spc="67" dirty="0">
                <a:solidFill>
                  <a:srgbClr val="12ABDB">
                    <a:lumMod val="60000"/>
                    <a:lumOff val="40000"/>
                  </a:srgbClr>
                </a:solidFill>
                <a:latin typeface="Ubuntu"/>
              </a:rPr>
              <a:t> </a:t>
            </a:r>
            <a:r>
              <a:rPr lang="en-IN" sz="1050" b="1" spc="67" dirty="0">
                <a:solidFill>
                  <a:schemeClr val="tx1"/>
                </a:solidFill>
                <a:latin typeface="Ubuntu"/>
              </a:rPr>
              <a:t>Countries</a:t>
            </a:r>
            <a:endParaRPr lang="en-US" sz="1050" b="1" spc="67" dirty="0">
              <a:solidFill>
                <a:schemeClr val="tx1"/>
              </a:solidFill>
              <a:latin typeface="Ubuntu"/>
            </a:endParaRPr>
          </a:p>
        </p:txBody>
      </p:sp>
      <p:sp>
        <p:nvSpPr>
          <p:cNvPr id="23" name="Arrow: Pentagon 22">
            <a:extLst>
              <a:ext uri="{FF2B5EF4-FFF2-40B4-BE49-F238E27FC236}">
                <a16:creationId xmlns:a16="http://schemas.microsoft.com/office/drawing/2014/main" id="{DA5AD403-156C-DD3A-4F2C-4CCDE6A234AF}"/>
              </a:ext>
            </a:extLst>
          </p:cNvPr>
          <p:cNvSpPr/>
          <p:nvPr/>
        </p:nvSpPr>
        <p:spPr>
          <a:xfrm>
            <a:off x="540729" y="5059149"/>
            <a:ext cx="1805549" cy="402445"/>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272936"/>
                </a:solidFill>
                <a:effectLst/>
                <a:uLnTx/>
                <a:uFillTx/>
                <a:latin typeface="Ubuntu"/>
                <a:ea typeface="+mn-ea"/>
                <a:cs typeface="+mn-cs"/>
              </a:rPr>
              <a:t>2016</a:t>
            </a:r>
          </a:p>
        </p:txBody>
      </p:sp>
      <p:sp>
        <p:nvSpPr>
          <p:cNvPr id="24" name="Arrow: Chevron 23">
            <a:extLst>
              <a:ext uri="{FF2B5EF4-FFF2-40B4-BE49-F238E27FC236}">
                <a16:creationId xmlns:a16="http://schemas.microsoft.com/office/drawing/2014/main" id="{F6976881-0367-D6C0-C700-02E84F9D29E7}"/>
              </a:ext>
            </a:extLst>
          </p:cNvPr>
          <p:cNvSpPr/>
          <p:nvPr/>
        </p:nvSpPr>
        <p:spPr>
          <a:xfrm>
            <a:off x="2366361" y="5059149"/>
            <a:ext cx="1780147" cy="402445"/>
          </a:xfrm>
          <a:prstGeom prst="chevr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Ubuntu"/>
                <a:ea typeface="+mn-ea"/>
                <a:cs typeface="+mn-cs"/>
              </a:rPr>
              <a:t>2018</a:t>
            </a:r>
          </a:p>
        </p:txBody>
      </p:sp>
      <p:sp>
        <p:nvSpPr>
          <p:cNvPr id="25" name="Arrow: Chevron 24">
            <a:extLst>
              <a:ext uri="{FF2B5EF4-FFF2-40B4-BE49-F238E27FC236}">
                <a16:creationId xmlns:a16="http://schemas.microsoft.com/office/drawing/2014/main" id="{AA3BEC52-161A-8CDB-2A13-C2D4A118834D}"/>
              </a:ext>
            </a:extLst>
          </p:cNvPr>
          <p:cNvSpPr/>
          <p:nvPr/>
        </p:nvSpPr>
        <p:spPr>
          <a:xfrm>
            <a:off x="4141191" y="5059149"/>
            <a:ext cx="1919847" cy="389745"/>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Ubuntu"/>
                <a:ea typeface="+mn-ea"/>
                <a:cs typeface="+mn-cs"/>
              </a:rPr>
              <a:t>2020</a:t>
            </a:r>
          </a:p>
        </p:txBody>
      </p:sp>
      <p:cxnSp>
        <p:nvCxnSpPr>
          <p:cNvPr id="26" name="Straight Connector 25">
            <a:extLst>
              <a:ext uri="{FF2B5EF4-FFF2-40B4-BE49-F238E27FC236}">
                <a16:creationId xmlns:a16="http://schemas.microsoft.com/office/drawing/2014/main" id="{793E822B-3104-787B-991C-EEC9F468712F}"/>
              </a:ext>
            </a:extLst>
          </p:cNvPr>
          <p:cNvCxnSpPr>
            <a:cxnSpLocks/>
          </p:cNvCxnSpPr>
          <p:nvPr/>
        </p:nvCxnSpPr>
        <p:spPr>
          <a:xfrm flipV="1">
            <a:off x="538173" y="4214947"/>
            <a:ext cx="0" cy="855875"/>
          </a:xfrm>
          <a:prstGeom prst="line">
            <a:avLst/>
          </a:prstGeom>
          <a:ln w="6350" cap="flat" cmpd="sng" algn="ctr">
            <a:solidFill>
              <a:schemeClr val="bg1"/>
            </a:solidFill>
            <a:prstDash val="solid"/>
            <a:miter lim="800000"/>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TextBox 1">
            <a:extLst>
              <a:ext uri="{FF2B5EF4-FFF2-40B4-BE49-F238E27FC236}">
                <a16:creationId xmlns:a16="http://schemas.microsoft.com/office/drawing/2014/main" id="{56F46F12-56DC-D605-49EB-99804C75D1AD}"/>
              </a:ext>
            </a:extLst>
          </p:cNvPr>
          <p:cNvSpPr txBox="1"/>
          <p:nvPr/>
        </p:nvSpPr>
        <p:spPr>
          <a:xfrm>
            <a:off x="667891" y="4445518"/>
            <a:ext cx="1753899" cy="36933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dirty="0" err="1">
                <a:solidFill>
                  <a:schemeClr val="accent2"/>
                </a:solidFill>
                <a:latin typeface="Ubuntu"/>
                <a:cs typeface="Arial"/>
              </a:rPr>
              <a:t>MyMarque</a:t>
            </a:r>
            <a:r>
              <a:rPr lang="en-US" altLang="ko-KR" sz="1200" b="1" dirty="0">
                <a:solidFill>
                  <a:schemeClr val="accent2"/>
                </a:solidFill>
                <a:latin typeface="Ubuntu"/>
                <a:cs typeface="Arial"/>
              </a:rPr>
              <a:t> Mobile App</a:t>
            </a:r>
            <a:r>
              <a:rPr kumimoji="0" lang="en-US" altLang="ko-KR" sz="1200" b="1" i="0" u="none" strike="noStrike" kern="1200" cap="none" spc="0" normalizeH="0" baseline="0" noProof="0" dirty="0">
                <a:ln>
                  <a:noFill/>
                </a:ln>
                <a:solidFill>
                  <a:schemeClr val="accent2"/>
                </a:solidFill>
                <a:effectLst/>
                <a:uLnTx/>
                <a:uFillTx/>
                <a:latin typeface="Ubuntu"/>
                <a:ea typeface="+mn-ea"/>
                <a:cs typeface="Arial"/>
              </a:rPr>
              <a:t> </a:t>
            </a:r>
            <a:r>
              <a:rPr kumimoji="0" lang="en-US" altLang="ko-KR" sz="1200" b="0" i="0" u="none" strike="noStrike" kern="1200" cap="none" spc="0" normalizeH="0" baseline="0" noProof="0" dirty="0">
                <a:ln>
                  <a:noFill/>
                </a:ln>
                <a:solidFill>
                  <a:schemeClr val="accent2"/>
                </a:solidFill>
                <a:effectLst/>
                <a:uLnTx/>
                <a:uFillTx/>
                <a:latin typeface="Ubuntu"/>
                <a:ea typeface="+mn-ea"/>
                <a:cs typeface="Arial"/>
              </a:rPr>
              <a:t>(Ongoing) </a:t>
            </a:r>
            <a:endParaRPr kumimoji="0" lang="en-US" altLang="ko-KR" sz="1200" b="0" i="0" u="none" strike="noStrike" kern="1200" cap="none" spc="0" normalizeH="0" baseline="0" noProof="0" dirty="0">
              <a:ln>
                <a:noFill/>
              </a:ln>
              <a:solidFill>
                <a:schemeClr val="accent2"/>
              </a:solidFill>
              <a:effectLst/>
              <a:uLnTx/>
              <a:uFillTx/>
              <a:latin typeface="Ubuntu"/>
              <a:ea typeface="+mn-ea"/>
              <a:cs typeface="+mn-cs"/>
            </a:endParaRPr>
          </a:p>
        </p:txBody>
      </p:sp>
      <p:sp>
        <p:nvSpPr>
          <p:cNvPr id="29" name="Oval 28">
            <a:extLst>
              <a:ext uri="{FF2B5EF4-FFF2-40B4-BE49-F238E27FC236}">
                <a16:creationId xmlns:a16="http://schemas.microsoft.com/office/drawing/2014/main" id="{9D012E13-5280-70A7-C614-BD1FC43332E0}"/>
              </a:ext>
            </a:extLst>
          </p:cNvPr>
          <p:cNvSpPr/>
          <p:nvPr/>
        </p:nvSpPr>
        <p:spPr>
          <a:xfrm>
            <a:off x="407368" y="4094906"/>
            <a:ext cx="261610" cy="2616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272936"/>
                </a:solidFill>
                <a:effectLst/>
                <a:uLnTx/>
                <a:uFillTx/>
                <a:latin typeface="Ubuntu Medium"/>
                <a:ea typeface="+mn-ea"/>
                <a:cs typeface="+mn-cs"/>
              </a:rPr>
              <a:t>1</a:t>
            </a:r>
          </a:p>
        </p:txBody>
      </p:sp>
      <p:cxnSp>
        <p:nvCxnSpPr>
          <p:cNvPr id="30" name="Straight Connector 29">
            <a:extLst>
              <a:ext uri="{FF2B5EF4-FFF2-40B4-BE49-F238E27FC236}">
                <a16:creationId xmlns:a16="http://schemas.microsoft.com/office/drawing/2014/main" id="{912C0773-CAEB-DFC7-D9E0-86E6FFBA71A1}"/>
              </a:ext>
            </a:extLst>
          </p:cNvPr>
          <p:cNvCxnSpPr/>
          <p:nvPr/>
        </p:nvCxnSpPr>
        <p:spPr>
          <a:xfrm flipV="1">
            <a:off x="4149171" y="4202247"/>
            <a:ext cx="0" cy="855875"/>
          </a:xfrm>
          <a:prstGeom prst="line">
            <a:avLst/>
          </a:prstGeom>
          <a:ln w="6350" cap="flat" cmpd="sng" algn="ctr">
            <a:solidFill>
              <a:schemeClr val="bg1"/>
            </a:solidFill>
            <a:prstDash val="solid"/>
            <a:miter lim="800000"/>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8C61EA1D-283A-A9D8-F691-4F58716B82CB}"/>
              </a:ext>
            </a:extLst>
          </p:cNvPr>
          <p:cNvSpPr/>
          <p:nvPr/>
        </p:nvSpPr>
        <p:spPr>
          <a:xfrm>
            <a:off x="4018366" y="4082206"/>
            <a:ext cx="261610" cy="2616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272936"/>
                </a:solidFill>
                <a:effectLst/>
                <a:uLnTx/>
                <a:uFillTx/>
                <a:latin typeface="Ubuntu Medium"/>
                <a:ea typeface="+mn-ea"/>
                <a:cs typeface="+mn-cs"/>
              </a:rPr>
              <a:t>3</a:t>
            </a:r>
          </a:p>
        </p:txBody>
      </p:sp>
      <p:grpSp>
        <p:nvGrpSpPr>
          <p:cNvPr id="34" name="Group 33">
            <a:extLst>
              <a:ext uri="{FF2B5EF4-FFF2-40B4-BE49-F238E27FC236}">
                <a16:creationId xmlns:a16="http://schemas.microsoft.com/office/drawing/2014/main" id="{383566B8-80AA-ACD0-CED6-A977FA0E5FA6}"/>
              </a:ext>
            </a:extLst>
          </p:cNvPr>
          <p:cNvGrpSpPr/>
          <p:nvPr/>
        </p:nvGrpSpPr>
        <p:grpSpPr>
          <a:xfrm>
            <a:off x="2221467" y="5451434"/>
            <a:ext cx="2147114" cy="925293"/>
            <a:chOff x="1712212" y="5550660"/>
            <a:chExt cx="1770735" cy="925293"/>
          </a:xfrm>
        </p:grpSpPr>
        <p:cxnSp>
          <p:nvCxnSpPr>
            <p:cNvPr id="35" name="Straight Connector 34">
              <a:extLst>
                <a:ext uri="{FF2B5EF4-FFF2-40B4-BE49-F238E27FC236}">
                  <a16:creationId xmlns:a16="http://schemas.microsoft.com/office/drawing/2014/main" id="{1495C93B-64E6-BD92-5375-220CC3B62DF4}"/>
                </a:ext>
              </a:extLst>
            </p:cNvPr>
            <p:cNvCxnSpPr>
              <a:cxnSpLocks/>
            </p:cNvCxnSpPr>
            <p:nvPr/>
          </p:nvCxnSpPr>
          <p:spPr>
            <a:xfrm>
              <a:off x="1851866" y="5550660"/>
              <a:ext cx="0" cy="886607"/>
            </a:xfrm>
            <a:prstGeom prst="line">
              <a:avLst/>
            </a:prstGeom>
            <a:ln w="6350" cap="flat" cmpd="sng" algn="ctr">
              <a:solidFill>
                <a:schemeClr val="accent2">
                  <a:lumMod val="60000"/>
                  <a:lumOff val="40000"/>
                </a:schemeClr>
              </a:solidFill>
              <a:prstDash val="solid"/>
              <a:miter lim="800000"/>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2C9DA6C-3EF3-B39E-7D2D-16008A7E8E0E}"/>
                </a:ext>
              </a:extLst>
            </p:cNvPr>
            <p:cNvSpPr/>
            <p:nvPr/>
          </p:nvSpPr>
          <p:spPr>
            <a:xfrm>
              <a:off x="1712212" y="6201103"/>
              <a:ext cx="261610" cy="27485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latin typeface="Ubuntu"/>
                  <a:ea typeface="+mn-ea"/>
                  <a:cs typeface="+mn-cs"/>
                </a:rPr>
                <a:t>2</a:t>
              </a:r>
            </a:p>
          </p:txBody>
        </p:sp>
        <p:sp>
          <p:nvSpPr>
            <p:cNvPr id="38" name="TextBox 1">
              <a:extLst>
                <a:ext uri="{FF2B5EF4-FFF2-40B4-BE49-F238E27FC236}">
                  <a16:creationId xmlns:a16="http://schemas.microsoft.com/office/drawing/2014/main" id="{B8277829-7B48-A3EC-0D53-374D42DEED03}"/>
                </a:ext>
              </a:extLst>
            </p:cNvPr>
            <p:cNvSpPr txBox="1"/>
            <p:nvPr/>
          </p:nvSpPr>
          <p:spPr>
            <a:xfrm>
              <a:off x="1973822" y="5620556"/>
              <a:ext cx="1509125"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1" dirty="0">
                  <a:solidFill>
                    <a:srgbClr val="12ABDB">
                      <a:lumMod val="60000"/>
                      <a:lumOff val="40000"/>
                    </a:srgbClr>
                  </a:solidFill>
                  <a:latin typeface="Ubuntu"/>
                  <a:cs typeface="Arial"/>
                </a:rPr>
                <a:t>CRM and Dealer Management System </a:t>
              </a:r>
              <a:r>
                <a:rPr kumimoji="0" lang="en-US" altLang="ko-KR" sz="1200" b="0" i="0" u="none" strike="noStrike" kern="1200" cap="none" spc="0" normalizeH="0" baseline="0" noProof="0" dirty="0">
                  <a:ln>
                    <a:noFill/>
                  </a:ln>
                  <a:solidFill>
                    <a:srgbClr val="12ABDB">
                      <a:lumMod val="60000"/>
                      <a:lumOff val="40000"/>
                    </a:srgbClr>
                  </a:solidFill>
                  <a:effectLst/>
                  <a:uLnTx/>
                  <a:uFillTx/>
                  <a:latin typeface="Ubuntu"/>
                  <a:ea typeface="+mn-ea"/>
                  <a:cs typeface="Arial"/>
                </a:rPr>
                <a:t>(Ongoing)</a:t>
              </a:r>
              <a:endParaRPr kumimoji="0" lang="en-US" altLang="ko-KR" sz="1200" b="0" i="0" u="none" strike="noStrike" kern="1200" cap="none" spc="0" normalizeH="0" baseline="0" noProof="0" dirty="0">
                <a:ln>
                  <a:noFill/>
                </a:ln>
                <a:solidFill>
                  <a:srgbClr val="12ABDB">
                    <a:lumMod val="60000"/>
                    <a:lumOff val="40000"/>
                  </a:srgbClr>
                </a:solidFill>
                <a:effectLst/>
                <a:uLnTx/>
                <a:uFillTx/>
                <a:latin typeface="Ubuntu"/>
                <a:ea typeface="+mn-ea"/>
                <a:cs typeface="+mn-cs"/>
              </a:endParaRPr>
            </a:p>
          </p:txBody>
        </p:sp>
      </p:grpSp>
      <p:sp>
        <p:nvSpPr>
          <p:cNvPr id="32" name="TextBox 1">
            <a:extLst>
              <a:ext uri="{FF2B5EF4-FFF2-40B4-BE49-F238E27FC236}">
                <a16:creationId xmlns:a16="http://schemas.microsoft.com/office/drawing/2014/main" id="{E95C56EF-DE1C-B0EB-4D8D-4F44D8551DE0}"/>
              </a:ext>
            </a:extLst>
          </p:cNvPr>
          <p:cNvSpPr txBox="1"/>
          <p:nvPr/>
        </p:nvSpPr>
        <p:spPr>
          <a:xfrm>
            <a:off x="4349006" y="4365885"/>
            <a:ext cx="1690081"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schemeClr val="accent2"/>
                </a:solidFill>
                <a:effectLst/>
                <a:uLnTx/>
                <a:uFillTx/>
                <a:latin typeface="Ubuntu"/>
                <a:ea typeface="+mn-ea"/>
                <a:cs typeface="Arial"/>
              </a:rPr>
              <a:t>Customer First Integration Solution (</a:t>
            </a:r>
            <a:r>
              <a:rPr kumimoji="0" lang="en-US" altLang="ko-KR" sz="1200" b="0" i="0" u="none" strike="noStrike" kern="1200" cap="none" spc="0" normalizeH="0" baseline="0" noProof="0" dirty="0">
                <a:ln>
                  <a:noFill/>
                </a:ln>
                <a:solidFill>
                  <a:schemeClr val="accent2"/>
                </a:solidFill>
                <a:effectLst/>
                <a:uLnTx/>
                <a:uFillTx/>
                <a:latin typeface="Ubuntu"/>
                <a:ea typeface="+mn-ea"/>
                <a:cs typeface="Arial"/>
              </a:rPr>
              <a:t>Ongoing)</a:t>
            </a:r>
            <a:endParaRPr kumimoji="0" lang="en-US" altLang="ko-KR" sz="1200" b="0" i="0" u="none" strike="noStrike" kern="1200" cap="none" spc="0" normalizeH="0" baseline="0" noProof="0" dirty="0">
              <a:ln>
                <a:noFill/>
              </a:ln>
              <a:solidFill>
                <a:schemeClr val="accent2"/>
              </a:solidFill>
              <a:effectLst/>
              <a:uLnTx/>
              <a:uFillTx/>
              <a:latin typeface="Ubuntu"/>
              <a:ea typeface="+mn-ea"/>
              <a:cs typeface="+mn-cs"/>
            </a:endParaRPr>
          </a:p>
        </p:txBody>
      </p:sp>
      <p:sp>
        <p:nvSpPr>
          <p:cNvPr id="43" name="Rectangle: Rounded Corners 21">
            <a:extLst>
              <a:ext uri="{FF2B5EF4-FFF2-40B4-BE49-F238E27FC236}">
                <a16:creationId xmlns:a16="http://schemas.microsoft.com/office/drawing/2014/main" id="{604CC4BD-2B17-6019-4D22-0D8185393B3C}"/>
              </a:ext>
            </a:extLst>
          </p:cNvPr>
          <p:cNvSpPr/>
          <p:nvPr/>
        </p:nvSpPr>
        <p:spPr>
          <a:xfrm>
            <a:off x="6240632" y="1338090"/>
            <a:ext cx="5543381" cy="385429"/>
          </a:xfrm>
          <a:prstGeom prst="roundRect">
            <a:avLst>
              <a:gd name="adj" fmla="val 50000"/>
            </a:avLst>
          </a:prstGeom>
          <a:solidFill>
            <a:schemeClr val="accent1"/>
          </a:solidFill>
          <a:effectLst/>
        </p:spPr>
        <p:style>
          <a:lnRef idx="0">
            <a:schemeClr val="lt2">
              <a:hueOff val="0"/>
              <a:satOff val="0"/>
              <a:lumOff val="0"/>
              <a:alphaOff val="0"/>
            </a:schemeClr>
          </a:lnRef>
          <a:fillRef idx="3">
            <a:scrgbClr r="0" g="0" b="0"/>
          </a:fillRef>
          <a:effectRef idx="3">
            <a:schemeClr val="dk2">
              <a:hueOff val="0"/>
              <a:satOff val="0"/>
              <a:lumOff val="0"/>
              <a:alphaOff val="0"/>
            </a:schemeClr>
          </a:effectRef>
          <a:fontRef idx="minor">
            <a:schemeClr val="lt1"/>
          </a:fontRef>
        </p:style>
        <p:txBody>
          <a:bodyPr spcFirstLastPara="0" vert="horz" wrap="square" lIns="0" tIns="0" rIns="0" bIns="0" numCol="1" spcCol="1270" anchor="ctr" anchorCtr="0">
            <a:noAutofit/>
          </a:bodyPr>
          <a:lstStyle>
            <a:defPPr>
              <a:defRPr lang="pt-P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536575" marR="0" lvl="0" indent="0" algn="l" defTabSz="488950" rtl="0" eaLnBrk="1" fontAlgn="auto" latinLnBrk="0" hangingPunct="1">
              <a:lnSpc>
                <a:spcPct val="90000"/>
              </a:lnSpc>
              <a:spcBef>
                <a:spcPct val="0"/>
              </a:spcBef>
              <a:spcAft>
                <a:spcPct val="350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Ubuntu"/>
                <a:ea typeface="+mn-ea"/>
                <a:cs typeface="+mn-cs"/>
              </a:rPr>
              <a:t>Business Value Delivered</a:t>
            </a:r>
          </a:p>
        </p:txBody>
      </p:sp>
      <p:grpSp>
        <p:nvGrpSpPr>
          <p:cNvPr id="68" name="Group 67">
            <a:extLst>
              <a:ext uri="{FF2B5EF4-FFF2-40B4-BE49-F238E27FC236}">
                <a16:creationId xmlns:a16="http://schemas.microsoft.com/office/drawing/2014/main" id="{67F20680-686A-3269-EEF2-DE3F740686D7}"/>
              </a:ext>
            </a:extLst>
          </p:cNvPr>
          <p:cNvGrpSpPr/>
          <p:nvPr/>
        </p:nvGrpSpPr>
        <p:grpSpPr>
          <a:xfrm>
            <a:off x="6240632" y="1235937"/>
            <a:ext cx="526156" cy="526156"/>
            <a:chOff x="6240632" y="1235937"/>
            <a:chExt cx="526156" cy="526156"/>
          </a:xfrm>
        </p:grpSpPr>
        <p:sp>
          <p:nvSpPr>
            <p:cNvPr id="51" name="Oval 50">
              <a:extLst>
                <a:ext uri="{FF2B5EF4-FFF2-40B4-BE49-F238E27FC236}">
                  <a16:creationId xmlns:a16="http://schemas.microsoft.com/office/drawing/2014/main" id="{2FA72407-2AD2-A74F-B1FC-F1B43B1D8AF5}"/>
                </a:ext>
              </a:extLst>
            </p:cNvPr>
            <p:cNvSpPr/>
            <p:nvPr/>
          </p:nvSpPr>
          <p:spPr>
            <a:xfrm>
              <a:off x="6240632" y="1235937"/>
              <a:ext cx="526156" cy="526156"/>
            </a:xfrm>
            <a:prstGeom prst="ellipse">
              <a:avLst/>
            </a:prstGeom>
            <a:ln w="12700" cap="flat" cmpd="sng" algn="ctr">
              <a:solidFill>
                <a:schemeClr val="accent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err="1">
                <a:ln>
                  <a:noFill/>
                </a:ln>
                <a:solidFill>
                  <a:srgbClr val="FFFFFF"/>
                </a:solidFill>
                <a:effectLst/>
                <a:uLnTx/>
                <a:uFillTx/>
                <a:latin typeface="Ubuntu"/>
                <a:ea typeface="+mn-ea"/>
                <a:cs typeface="+mn-cs"/>
              </a:endParaRPr>
            </a:p>
          </p:txBody>
        </p:sp>
        <p:grpSp>
          <p:nvGrpSpPr>
            <p:cNvPr id="44" name="Groupe 243">
              <a:extLst>
                <a:ext uri="{FF2B5EF4-FFF2-40B4-BE49-F238E27FC236}">
                  <a16:creationId xmlns:a16="http://schemas.microsoft.com/office/drawing/2014/main" id="{E97C729F-6C2D-75EF-D829-2150449FD605}"/>
                </a:ext>
              </a:extLst>
            </p:cNvPr>
            <p:cNvGrpSpPr>
              <a:grpSpLocks noChangeAspect="1"/>
            </p:cNvGrpSpPr>
            <p:nvPr/>
          </p:nvGrpSpPr>
          <p:grpSpPr>
            <a:xfrm>
              <a:off x="6352180" y="1360480"/>
              <a:ext cx="303060" cy="277071"/>
              <a:chOff x="669937" y="5516652"/>
              <a:chExt cx="373063" cy="357188"/>
            </a:xfrm>
          </p:grpSpPr>
          <p:sp>
            <p:nvSpPr>
              <p:cNvPr id="45" name="Freeform 118">
                <a:extLst>
                  <a:ext uri="{FF2B5EF4-FFF2-40B4-BE49-F238E27FC236}">
                    <a16:creationId xmlns:a16="http://schemas.microsoft.com/office/drawing/2014/main" id="{68F1195D-0EBA-175F-DCBF-4783F47EB973}"/>
                  </a:ext>
                </a:extLst>
              </p:cNvPr>
              <p:cNvSpPr>
                <a:spLocks/>
              </p:cNvSpPr>
              <p:nvPr/>
            </p:nvSpPr>
            <p:spPr bwMode="auto">
              <a:xfrm>
                <a:off x="669937" y="5596027"/>
                <a:ext cx="373063" cy="149225"/>
              </a:xfrm>
              <a:custGeom>
                <a:avLst/>
                <a:gdLst>
                  <a:gd name="T0" fmla="*/ 99 w 99"/>
                  <a:gd name="T1" fmla="*/ 3 h 40"/>
                  <a:gd name="T2" fmla="*/ 95 w 99"/>
                  <a:gd name="T3" fmla="*/ 0 h 40"/>
                  <a:gd name="T4" fmla="*/ 4 w 99"/>
                  <a:gd name="T5" fmla="*/ 0 h 40"/>
                  <a:gd name="T6" fmla="*/ 0 w 99"/>
                  <a:gd name="T7" fmla="*/ 3 h 40"/>
                  <a:gd name="T8" fmla="*/ 0 w 99"/>
                  <a:gd name="T9" fmla="*/ 3 h 40"/>
                  <a:gd name="T10" fmla="*/ 0 w 99"/>
                  <a:gd name="T11" fmla="*/ 15 h 40"/>
                  <a:gd name="T12" fmla="*/ 1 w 99"/>
                  <a:gd name="T13" fmla="*/ 20 h 40"/>
                  <a:gd name="T14" fmla="*/ 21 w 99"/>
                  <a:gd name="T15" fmla="*/ 39 h 40"/>
                  <a:gd name="T16" fmla="*/ 22 w 99"/>
                  <a:gd name="T17" fmla="*/ 40 h 40"/>
                  <a:gd name="T18" fmla="*/ 22 w 99"/>
                  <a:gd name="T19" fmla="*/ 32 h 40"/>
                  <a:gd name="T20" fmla="*/ 36 w 99"/>
                  <a:gd name="T21" fmla="*/ 32 h 40"/>
                  <a:gd name="T22" fmla="*/ 36 w 99"/>
                  <a:gd name="T23" fmla="*/ 39 h 40"/>
                  <a:gd name="T24" fmla="*/ 63 w 99"/>
                  <a:gd name="T25" fmla="*/ 39 h 40"/>
                  <a:gd name="T26" fmla="*/ 63 w 99"/>
                  <a:gd name="T27" fmla="*/ 32 h 40"/>
                  <a:gd name="T28" fmla="*/ 77 w 99"/>
                  <a:gd name="T29" fmla="*/ 32 h 40"/>
                  <a:gd name="T30" fmla="*/ 77 w 99"/>
                  <a:gd name="T31" fmla="*/ 39 h 40"/>
                  <a:gd name="T32" fmla="*/ 83 w 99"/>
                  <a:gd name="T33" fmla="*/ 38 h 40"/>
                  <a:gd name="T34" fmla="*/ 99 w 99"/>
                  <a:gd name="T35" fmla="*/ 18 h 40"/>
                  <a:gd name="T36" fmla="*/ 99 w 99"/>
                  <a:gd name="T37" fmla="*/ 15 h 40"/>
                  <a:gd name="T38" fmla="*/ 99 w 99"/>
                  <a:gd name="T39" fmla="*/ 3 h 40"/>
                  <a:gd name="T40" fmla="*/ 99 w 99"/>
                  <a:gd name="T41"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40">
                    <a:moveTo>
                      <a:pt x="99" y="3"/>
                    </a:moveTo>
                    <a:cubicBezTo>
                      <a:pt x="98" y="1"/>
                      <a:pt x="97" y="0"/>
                      <a:pt x="95" y="0"/>
                    </a:cubicBezTo>
                    <a:cubicBezTo>
                      <a:pt x="65" y="0"/>
                      <a:pt x="35" y="0"/>
                      <a:pt x="4" y="0"/>
                    </a:cubicBezTo>
                    <a:cubicBezTo>
                      <a:pt x="2" y="0"/>
                      <a:pt x="1" y="1"/>
                      <a:pt x="0" y="3"/>
                    </a:cubicBezTo>
                    <a:cubicBezTo>
                      <a:pt x="0" y="3"/>
                      <a:pt x="0" y="3"/>
                      <a:pt x="0" y="3"/>
                    </a:cubicBezTo>
                    <a:cubicBezTo>
                      <a:pt x="0" y="15"/>
                      <a:pt x="0" y="15"/>
                      <a:pt x="0" y="15"/>
                    </a:cubicBezTo>
                    <a:cubicBezTo>
                      <a:pt x="0" y="17"/>
                      <a:pt x="0" y="19"/>
                      <a:pt x="1" y="20"/>
                    </a:cubicBezTo>
                    <a:cubicBezTo>
                      <a:pt x="4" y="30"/>
                      <a:pt x="11" y="37"/>
                      <a:pt x="21" y="39"/>
                    </a:cubicBezTo>
                    <a:cubicBezTo>
                      <a:pt x="21" y="39"/>
                      <a:pt x="22" y="39"/>
                      <a:pt x="22" y="40"/>
                    </a:cubicBezTo>
                    <a:cubicBezTo>
                      <a:pt x="22" y="32"/>
                      <a:pt x="22" y="32"/>
                      <a:pt x="22" y="32"/>
                    </a:cubicBezTo>
                    <a:cubicBezTo>
                      <a:pt x="36" y="32"/>
                      <a:pt x="36" y="32"/>
                      <a:pt x="36" y="32"/>
                    </a:cubicBezTo>
                    <a:cubicBezTo>
                      <a:pt x="36" y="39"/>
                      <a:pt x="36" y="39"/>
                      <a:pt x="36" y="39"/>
                    </a:cubicBezTo>
                    <a:cubicBezTo>
                      <a:pt x="63" y="39"/>
                      <a:pt x="63" y="39"/>
                      <a:pt x="63" y="39"/>
                    </a:cubicBezTo>
                    <a:cubicBezTo>
                      <a:pt x="63" y="32"/>
                      <a:pt x="63" y="32"/>
                      <a:pt x="63" y="32"/>
                    </a:cubicBezTo>
                    <a:cubicBezTo>
                      <a:pt x="77" y="32"/>
                      <a:pt x="77" y="32"/>
                      <a:pt x="77" y="32"/>
                    </a:cubicBezTo>
                    <a:cubicBezTo>
                      <a:pt x="77" y="39"/>
                      <a:pt x="77" y="39"/>
                      <a:pt x="77" y="39"/>
                    </a:cubicBezTo>
                    <a:cubicBezTo>
                      <a:pt x="79" y="40"/>
                      <a:pt x="81" y="39"/>
                      <a:pt x="83" y="38"/>
                    </a:cubicBezTo>
                    <a:cubicBezTo>
                      <a:pt x="91" y="34"/>
                      <a:pt x="97" y="28"/>
                      <a:pt x="99" y="18"/>
                    </a:cubicBezTo>
                    <a:cubicBezTo>
                      <a:pt x="99" y="17"/>
                      <a:pt x="99" y="16"/>
                      <a:pt x="99" y="15"/>
                    </a:cubicBezTo>
                    <a:cubicBezTo>
                      <a:pt x="99" y="3"/>
                      <a:pt x="99" y="3"/>
                      <a:pt x="99" y="3"/>
                    </a:cubicBezTo>
                    <a:cubicBezTo>
                      <a:pt x="99" y="3"/>
                      <a:pt x="99" y="3"/>
                      <a:pt x="99" y="3"/>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6" name="Freeform 119">
                <a:extLst>
                  <a:ext uri="{FF2B5EF4-FFF2-40B4-BE49-F238E27FC236}">
                    <a16:creationId xmlns:a16="http://schemas.microsoft.com/office/drawing/2014/main" id="{749A6619-7423-0C10-86E9-F2E3C262BC58}"/>
                  </a:ext>
                </a:extLst>
              </p:cNvPr>
              <p:cNvSpPr>
                <a:spLocks/>
              </p:cNvSpPr>
              <p:nvPr/>
            </p:nvSpPr>
            <p:spPr bwMode="auto">
              <a:xfrm>
                <a:off x="669937" y="5700802"/>
                <a:ext cx="373063" cy="173038"/>
              </a:xfrm>
              <a:custGeom>
                <a:avLst/>
                <a:gdLst>
                  <a:gd name="T0" fmla="*/ 93 w 99"/>
                  <a:gd name="T1" fmla="*/ 8 h 46"/>
                  <a:gd name="T2" fmla="*/ 93 w 99"/>
                  <a:gd name="T3" fmla="*/ 8 h 46"/>
                  <a:gd name="T4" fmla="*/ 79 w 99"/>
                  <a:gd name="T5" fmla="*/ 16 h 46"/>
                  <a:gd name="T6" fmla="*/ 77 w 99"/>
                  <a:gd name="T7" fmla="*/ 16 h 46"/>
                  <a:gd name="T8" fmla="*/ 77 w 99"/>
                  <a:gd name="T9" fmla="*/ 20 h 46"/>
                  <a:gd name="T10" fmla="*/ 72 w 99"/>
                  <a:gd name="T11" fmla="*/ 25 h 46"/>
                  <a:gd name="T12" fmla="*/ 63 w 99"/>
                  <a:gd name="T13" fmla="*/ 25 h 46"/>
                  <a:gd name="T14" fmla="*/ 63 w 99"/>
                  <a:gd name="T15" fmla="*/ 16 h 46"/>
                  <a:gd name="T16" fmla="*/ 36 w 99"/>
                  <a:gd name="T17" fmla="*/ 16 h 46"/>
                  <a:gd name="T18" fmla="*/ 36 w 99"/>
                  <a:gd name="T19" fmla="*/ 20 h 46"/>
                  <a:gd name="T20" fmla="*/ 32 w 99"/>
                  <a:gd name="T21" fmla="*/ 25 h 46"/>
                  <a:gd name="T22" fmla="*/ 22 w 99"/>
                  <a:gd name="T23" fmla="*/ 25 h 46"/>
                  <a:gd name="T24" fmla="*/ 22 w 99"/>
                  <a:gd name="T25" fmla="*/ 16 h 46"/>
                  <a:gd name="T26" fmla="*/ 18 w 99"/>
                  <a:gd name="T27" fmla="*/ 15 h 46"/>
                  <a:gd name="T28" fmla="*/ 9 w 99"/>
                  <a:gd name="T29" fmla="*/ 10 h 46"/>
                  <a:gd name="T30" fmla="*/ 0 w 99"/>
                  <a:gd name="T31" fmla="*/ 1 h 46"/>
                  <a:gd name="T32" fmla="*/ 0 w 99"/>
                  <a:gd name="T33" fmla="*/ 0 h 46"/>
                  <a:gd name="T34" fmla="*/ 0 w 99"/>
                  <a:gd name="T35" fmla="*/ 38 h 46"/>
                  <a:gd name="T36" fmla="*/ 0 w 99"/>
                  <a:gd name="T37" fmla="*/ 40 h 46"/>
                  <a:gd name="T38" fmla="*/ 29 w 99"/>
                  <a:gd name="T39" fmla="*/ 43 h 46"/>
                  <a:gd name="T40" fmla="*/ 45 w 99"/>
                  <a:gd name="T41" fmla="*/ 45 h 46"/>
                  <a:gd name="T42" fmla="*/ 49 w 99"/>
                  <a:gd name="T43" fmla="*/ 45 h 46"/>
                  <a:gd name="T44" fmla="*/ 54 w 99"/>
                  <a:gd name="T45" fmla="*/ 46 h 46"/>
                  <a:gd name="T46" fmla="*/ 59 w 99"/>
                  <a:gd name="T47" fmla="*/ 46 h 46"/>
                  <a:gd name="T48" fmla="*/ 71 w 99"/>
                  <a:gd name="T49" fmla="*/ 45 h 46"/>
                  <a:gd name="T50" fmla="*/ 84 w 99"/>
                  <a:gd name="T51" fmla="*/ 44 h 46"/>
                  <a:gd name="T52" fmla="*/ 99 w 99"/>
                  <a:gd name="T53" fmla="*/ 25 h 46"/>
                  <a:gd name="T54" fmla="*/ 99 w 99"/>
                  <a:gd name="T55" fmla="*/ 0 h 46"/>
                  <a:gd name="T56" fmla="*/ 93 w 99"/>
                  <a:gd name="T5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46">
                    <a:moveTo>
                      <a:pt x="93" y="8"/>
                    </a:moveTo>
                    <a:cubicBezTo>
                      <a:pt x="93" y="8"/>
                      <a:pt x="93" y="8"/>
                      <a:pt x="93" y="8"/>
                    </a:cubicBezTo>
                    <a:cubicBezTo>
                      <a:pt x="89" y="12"/>
                      <a:pt x="84" y="15"/>
                      <a:pt x="79" y="16"/>
                    </a:cubicBezTo>
                    <a:cubicBezTo>
                      <a:pt x="78" y="16"/>
                      <a:pt x="78" y="16"/>
                      <a:pt x="77" y="16"/>
                    </a:cubicBezTo>
                    <a:cubicBezTo>
                      <a:pt x="77" y="20"/>
                      <a:pt x="77" y="20"/>
                      <a:pt x="77" y="20"/>
                    </a:cubicBezTo>
                    <a:cubicBezTo>
                      <a:pt x="77" y="23"/>
                      <a:pt x="75" y="25"/>
                      <a:pt x="72" y="25"/>
                    </a:cubicBezTo>
                    <a:cubicBezTo>
                      <a:pt x="63" y="25"/>
                      <a:pt x="63" y="25"/>
                      <a:pt x="63" y="25"/>
                    </a:cubicBezTo>
                    <a:cubicBezTo>
                      <a:pt x="63" y="16"/>
                      <a:pt x="63" y="16"/>
                      <a:pt x="63" y="16"/>
                    </a:cubicBezTo>
                    <a:cubicBezTo>
                      <a:pt x="36" y="16"/>
                      <a:pt x="36" y="16"/>
                      <a:pt x="36" y="16"/>
                    </a:cubicBezTo>
                    <a:cubicBezTo>
                      <a:pt x="36" y="20"/>
                      <a:pt x="36" y="20"/>
                      <a:pt x="36" y="20"/>
                    </a:cubicBezTo>
                    <a:cubicBezTo>
                      <a:pt x="36" y="23"/>
                      <a:pt x="34" y="25"/>
                      <a:pt x="32" y="25"/>
                    </a:cubicBezTo>
                    <a:cubicBezTo>
                      <a:pt x="22" y="25"/>
                      <a:pt x="22" y="25"/>
                      <a:pt x="22" y="25"/>
                    </a:cubicBezTo>
                    <a:cubicBezTo>
                      <a:pt x="22" y="16"/>
                      <a:pt x="22" y="16"/>
                      <a:pt x="22" y="16"/>
                    </a:cubicBezTo>
                    <a:cubicBezTo>
                      <a:pt x="21" y="16"/>
                      <a:pt x="19" y="16"/>
                      <a:pt x="18" y="15"/>
                    </a:cubicBezTo>
                    <a:cubicBezTo>
                      <a:pt x="14" y="14"/>
                      <a:pt x="11" y="12"/>
                      <a:pt x="9" y="10"/>
                    </a:cubicBezTo>
                    <a:cubicBezTo>
                      <a:pt x="5" y="8"/>
                      <a:pt x="3" y="5"/>
                      <a:pt x="0" y="1"/>
                    </a:cubicBezTo>
                    <a:cubicBezTo>
                      <a:pt x="0" y="1"/>
                      <a:pt x="0" y="0"/>
                      <a:pt x="0" y="0"/>
                    </a:cubicBezTo>
                    <a:cubicBezTo>
                      <a:pt x="0" y="38"/>
                      <a:pt x="0" y="38"/>
                      <a:pt x="0" y="38"/>
                    </a:cubicBezTo>
                    <a:cubicBezTo>
                      <a:pt x="0" y="39"/>
                      <a:pt x="0" y="40"/>
                      <a:pt x="0" y="40"/>
                    </a:cubicBezTo>
                    <a:cubicBezTo>
                      <a:pt x="9" y="40"/>
                      <a:pt x="19" y="42"/>
                      <a:pt x="29" y="43"/>
                    </a:cubicBezTo>
                    <a:cubicBezTo>
                      <a:pt x="34" y="44"/>
                      <a:pt x="39" y="45"/>
                      <a:pt x="45" y="45"/>
                    </a:cubicBezTo>
                    <a:cubicBezTo>
                      <a:pt x="47" y="45"/>
                      <a:pt x="48" y="45"/>
                      <a:pt x="49" y="45"/>
                    </a:cubicBezTo>
                    <a:cubicBezTo>
                      <a:pt x="51" y="46"/>
                      <a:pt x="52" y="46"/>
                      <a:pt x="54" y="46"/>
                    </a:cubicBezTo>
                    <a:cubicBezTo>
                      <a:pt x="55" y="46"/>
                      <a:pt x="57" y="46"/>
                      <a:pt x="59" y="46"/>
                    </a:cubicBezTo>
                    <a:cubicBezTo>
                      <a:pt x="63" y="46"/>
                      <a:pt x="67" y="46"/>
                      <a:pt x="71" y="45"/>
                    </a:cubicBezTo>
                    <a:cubicBezTo>
                      <a:pt x="75" y="45"/>
                      <a:pt x="79" y="44"/>
                      <a:pt x="84" y="44"/>
                    </a:cubicBezTo>
                    <a:cubicBezTo>
                      <a:pt x="93" y="42"/>
                      <a:pt x="99" y="34"/>
                      <a:pt x="99" y="25"/>
                    </a:cubicBezTo>
                    <a:cubicBezTo>
                      <a:pt x="99" y="0"/>
                      <a:pt x="99" y="0"/>
                      <a:pt x="99" y="0"/>
                    </a:cubicBezTo>
                    <a:cubicBezTo>
                      <a:pt x="98" y="3"/>
                      <a:pt x="96" y="6"/>
                      <a:pt x="93" y="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7" name="Freeform 120">
                <a:extLst>
                  <a:ext uri="{FF2B5EF4-FFF2-40B4-BE49-F238E27FC236}">
                    <a16:creationId xmlns:a16="http://schemas.microsoft.com/office/drawing/2014/main" id="{00CC6D87-3A07-9989-3505-ACE4B54792EB}"/>
                  </a:ext>
                </a:extLst>
              </p:cNvPr>
              <p:cNvSpPr>
                <a:spLocks/>
              </p:cNvSpPr>
              <p:nvPr/>
            </p:nvSpPr>
            <p:spPr bwMode="auto">
              <a:xfrm>
                <a:off x="765187" y="5730964"/>
                <a:ext cx="33338" cy="49213"/>
              </a:xfrm>
              <a:custGeom>
                <a:avLst/>
                <a:gdLst>
                  <a:gd name="T0" fmla="*/ 9 w 9"/>
                  <a:gd name="T1" fmla="*/ 8 h 13"/>
                  <a:gd name="T2" fmla="*/ 9 w 9"/>
                  <a:gd name="T3" fmla="*/ 0 h 13"/>
                  <a:gd name="T4" fmla="*/ 0 w 9"/>
                  <a:gd name="T5" fmla="*/ 0 h 13"/>
                  <a:gd name="T6" fmla="*/ 0 w 9"/>
                  <a:gd name="T7" fmla="*/ 13 h 13"/>
                  <a:gd name="T8" fmla="*/ 4 w 9"/>
                  <a:gd name="T9" fmla="*/ 13 h 13"/>
                  <a:gd name="T10" fmla="*/ 9 w 9"/>
                  <a:gd name="T11" fmla="*/ 8 h 13"/>
                </a:gdLst>
                <a:ahLst/>
                <a:cxnLst>
                  <a:cxn ang="0">
                    <a:pos x="T0" y="T1"/>
                  </a:cxn>
                  <a:cxn ang="0">
                    <a:pos x="T2" y="T3"/>
                  </a:cxn>
                  <a:cxn ang="0">
                    <a:pos x="T4" y="T5"/>
                  </a:cxn>
                  <a:cxn ang="0">
                    <a:pos x="T6" y="T7"/>
                  </a:cxn>
                  <a:cxn ang="0">
                    <a:pos x="T8" y="T9"/>
                  </a:cxn>
                  <a:cxn ang="0">
                    <a:pos x="T10" y="T11"/>
                  </a:cxn>
                </a:cxnLst>
                <a:rect l="0" t="0" r="r" b="b"/>
                <a:pathLst>
                  <a:path w="9" h="13">
                    <a:moveTo>
                      <a:pt x="9" y="8"/>
                    </a:moveTo>
                    <a:cubicBezTo>
                      <a:pt x="9" y="0"/>
                      <a:pt x="9" y="0"/>
                      <a:pt x="9" y="0"/>
                    </a:cubicBezTo>
                    <a:cubicBezTo>
                      <a:pt x="0" y="0"/>
                      <a:pt x="0" y="0"/>
                      <a:pt x="0" y="0"/>
                    </a:cubicBezTo>
                    <a:cubicBezTo>
                      <a:pt x="0" y="13"/>
                      <a:pt x="0" y="13"/>
                      <a:pt x="0" y="13"/>
                    </a:cubicBezTo>
                    <a:cubicBezTo>
                      <a:pt x="4" y="13"/>
                      <a:pt x="4" y="13"/>
                      <a:pt x="4" y="13"/>
                    </a:cubicBezTo>
                    <a:cubicBezTo>
                      <a:pt x="7" y="13"/>
                      <a:pt x="9" y="11"/>
                      <a:pt x="9" y="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8" name="Freeform 121">
                <a:extLst>
                  <a:ext uri="{FF2B5EF4-FFF2-40B4-BE49-F238E27FC236}">
                    <a16:creationId xmlns:a16="http://schemas.microsoft.com/office/drawing/2014/main" id="{E8AA1733-4640-5723-16E0-5FB6D3633A22}"/>
                  </a:ext>
                </a:extLst>
              </p:cNvPr>
              <p:cNvSpPr>
                <a:spLocks/>
              </p:cNvSpPr>
              <p:nvPr/>
            </p:nvSpPr>
            <p:spPr bwMode="auto">
              <a:xfrm>
                <a:off x="768362" y="5516652"/>
                <a:ext cx="176213" cy="71438"/>
              </a:xfrm>
              <a:custGeom>
                <a:avLst/>
                <a:gdLst>
                  <a:gd name="T0" fmla="*/ 4 w 47"/>
                  <a:gd name="T1" fmla="*/ 15 h 19"/>
                  <a:gd name="T2" fmla="*/ 4 w 47"/>
                  <a:gd name="T3" fmla="*/ 15 h 19"/>
                  <a:gd name="T4" fmla="*/ 4 w 47"/>
                  <a:gd name="T5" fmla="*/ 5 h 19"/>
                  <a:gd name="T6" fmla="*/ 43 w 47"/>
                  <a:gd name="T7" fmla="*/ 5 h 19"/>
                  <a:gd name="T8" fmla="*/ 43 w 47"/>
                  <a:gd name="T9" fmla="*/ 13 h 19"/>
                  <a:gd name="T10" fmla="*/ 43 w 47"/>
                  <a:gd name="T11" fmla="*/ 13 h 19"/>
                  <a:gd name="T12" fmla="*/ 43 w 47"/>
                  <a:gd name="T13" fmla="*/ 19 h 19"/>
                  <a:gd name="T14" fmla="*/ 47 w 47"/>
                  <a:gd name="T15" fmla="*/ 15 h 19"/>
                  <a:gd name="T16" fmla="*/ 47 w 47"/>
                  <a:gd name="T17" fmla="*/ 13 h 19"/>
                  <a:gd name="T18" fmla="*/ 47 w 47"/>
                  <a:gd name="T19" fmla="*/ 13 h 19"/>
                  <a:gd name="T20" fmla="*/ 47 w 47"/>
                  <a:gd name="T21" fmla="*/ 4 h 19"/>
                  <a:gd name="T22" fmla="*/ 43 w 47"/>
                  <a:gd name="T23" fmla="*/ 0 h 19"/>
                  <a:gd name="T24" fmla="*/ 5 w 47"/>
                  <a:gd name="T25" fmla="*/ 0 h 19"/>
                  <a:gd name="T26" fmla="*/ 0 w 47"/>
                  <a:gd name="T27" fmla="*/ 5 h 19"/>
                  <a:gd name="T28" fmla="*/ 0 w 47"/>
                  <a:gd name="T29" fmla="*/ 13 h 19"/>
                  <a:gd name="T30" fmla="*/ 0 w 47"/>
                  <a:gd name="T31" fmla="*/ 13 h 19"/>
                  <a:gd name="T32" fmla="*/ 0 w 47"/>
                  <a:gd name="T33" fmla="*/ 19 h 19"/>
                  <a:gd name="T34" fmla="*/ 0 w 47"/>
                  <a:gd name="T35" fmla="*/ 19 h 19"/>
                  <a:gd name="T36" fmla="*/ 4 w 47"/>
                  <a:gd name="T3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19">
                    <a:moveTo>
                      <a:pt x="4" y="15"/>
                    </a:moveTo>
                    <a:cubicBezTo>
                      <a:pt x="4" y="15"/>
                      <a:pt x="4" y="15"/>
                      <a:pt x="4" y="15"/>
                    </a:cubicBezTo>
                    <a:cubicBezTo>
                      <a:pt x="4" y="5"/>
                      <a:pt x="4" y="5"/>
                      <a:pt x="4" y="5"/>
                    </a:cubicBezTo>
                    <a:cubicBezTo>
                      <a:pt x="43" y="5"/>
                      <a:pt x="43" y="5"/>
                      <a:pt x="43" y="5"/>
                    </a:cubicBezTo>
                    <a:cubicBezTo>
                      <a:pt x="43" y="13"/>
                      <a:pt x="43" y="13"/>
                      <a:pt x="43" y="13"/>
                    </a:cubicBezTo>
                    <a:cubicBezTo>
                      <a:pt x="43" y="13"/>
                      <a:pt x="43" y="13"/>
                      <a:pt x="43" y="13"/>
                    </a:cubicBezTo>
                    <a:cubicBezTo>
                      <a:pt x="43" y="19"/>
                      <a:pt x="43" y="19"/>
                      <a:pt x="43" y="19"/>
                    </a:cubicBezTo>
                    <a:cubicBezTo>
                      <a:pt x="45" y="19"/>
                      <a:pt x="47" y="17"/>
                      <a:pt x="47" y="15"/>
                    </a:cubicBezTo>
                    <a:cubicBezTo>
                      <a:pt x="47" y="13"/>
                      <a:pt x="47" y="13"/>
                      <a:pt x="47" y="13"/>
                    </a:cubicBezTo>
                    <a:cubicBezTo>
                      <a:pt x="47" y="13"/>
                      <a:pt x="47" y="13"/>
                      <a:pt x="47" y="13"/>
                    </a:cubicBezTo>
                    <a:cubicBezTo>
                      <a:pt x="47" y="10"/>
                      <a:pt x="47" y="8"/>
                      <a:pt x="47" y="4"/>
                    </a:cubicBezTo>
                    <a:cubicBezTo>
                      <a:pt x="47" y="2"/>
                      <a:pt x="45" y="0"/>
                      <a:pt x="43" y="0"/>
                    </a:cubicBezTo>
                    <a:cubicBezTo>
                      <a:pt x="30" y="0"/>
                      <a:pt x="17" y="0"/>
                      <a:pt x="5" y="0"/>
                    </a:cubicBezTo>
                    <a:cubicBezTo>
                      <a:pt x="2" y="0"/>
                      <a:pt x="0" y="2"/>
                      <a:pt x="0" y="5"/>
                    </a:cubicBezTo>
                    <a:cubicBezTo>
                      <a:pt x="0" y="8"/>
                      <a:pt x="0" y="10"/>
                      <a:pt x="0" y="13"/>
                    </a:cubicBezTo>
                    <a:cubicBezTo>
                      <a:pt x="0" y="13"/>
                      <a:pt x="0" y="13"/>
                      <a:pt x="0" y="13"/>
                    </a:cubicBezTo>
                    <a:cubicBezTo>
                      <a:pt x="0" y="19"/>
                      <a:pt x="0" y="19"/>
                      <a:pt x="0" y="19"/>
                    </a:cubicBezTo>
                    <a:cubicBezTo>
                      <a:pt x="0" y="19"/>
                      <a:pt x="0" y="19"/>
                      <a:pt x="0" y="19"/>
                    </a:cubicBezTo>
                    <a:cubicBezTo>
                      <a:pt x="2" y="19"/>
                      <a:pt x="4" y="17"/>
                      <a:pt x="4" y="1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9" name="Freeform 122">
                <a:extLst>
                  <a:ext uri="{FF2B5EF4-FFF2-40B4-BE49-F238E27FC236}">
                    <a16:creationId xmlns:a16="http://schemas.microsoft.com/office/drawing/2014/main" id="{215D81FB-DB56-35CD-7A6D-A2E4B091AA3D}"/>
                  </a:ext>
                </a:extLst>
              </p:cNvPr>
              <p:cNvSpPr>
                <a:spLocks/>
              </p:cNvSpPr>
              <p:nvPr/>
            </p:nvSpPr>
            <p:spPr bwMode="auto">
              <a:xfrm>
                <a:off x="914412" y="5730964"/>
                <a:ext cx="33338" cy="49213"/>
              </a:xfrm>
              <a:custGeom>
                <a:avLst/>
                <a:gdLst>
                  <a:gd name="T0" fmla="*/ 9 w 9"/>
                  <a:gd name="T1" fmla="*/ 8 h 13"/>
                  <a:gd name="T2" fmla="*/ 9 w 9"/>
                  <a:gd name="T3" fmla="*/ 0 h 13"/>
                  <a:gd name="T4" fmla="*/ 0 w 9"/>
                  <a:gd name="T5" fmla="*/ 0 h 13"/>
                  <a:gd name="T6" fmla="*/ 0 w 9"/>
                  <a:gd name="T7" fmla="*/ 13 h 13"/>
                  <a:gd name="T8" fmla="*/ 5 w 9"/>
                  <a:gd name="T9" fmla="*/ 13 h 13"/>
                  <a:gd name="T10" fmla="*/ 9 w 9"/>
                  <a:gd name="T11" fmla="*/ 8 h 13"/>
                </a:gdLst>
                <a:ahLst/>
                <a:cxnLst>
                  <a:cxn ang="0">
                    <a:pos x="T0" y="T1"/>
                  </a:cxn>
                  <a:cxn ang="0">
                    <a:pos x="T2" y="T3"/>
                  </a:cxn>
                  <a:cxn ang="0">
                    <a:pos x="T4" y="T5"/>
                  </a:cxn>
                  <a:cxn ang="0">
                    <a:pos x="T6" y="T7"/>
                  </a:cxn>
                  <a:cxn ang="0">
                    <a:pos x="T8" y="T9"/>
                  </a:cxn>
                  <a:cxn ang="0">
                    <a:pos x="T10" y="T11"/>
                  </a:cxn>
                </a:cxnLst>
                <a:rect l="0" t="0" r="r" b="b"/>
                <a:pathLst>
                  <a:path w="9" h="13">
                    <a:moveTo>
                      <a:pt x="9" y="8"/>
                    </a:moveTo>
                    <a:cubicBezTo>
                      <a:pt x="9" y="0"/>
                      <a:pt x="9" y="0"/>
                      <a:pt x="9" y="0"/>
                    </a:cubicBezTo>
                    <a:cubicBezTo>
                      <a:pt x="0" y="0"/>
                      <a:pt x="0" y="0"/>
                      <a:pt x="0" y="0"/>
                    </a:cubicBezTo>
                    <a:cubicBezTo>
                      <a:pt x="0" y="13"/>
                      <a:pt x="0" y="13"/>
                      <a:pt x="0" y="13"/>
                    </a:cubicBezTo>
                    <a:cubicBezTo>
                      <a:pt x="5" y="13"/>
                      <a:pt x="5" y="13"/>
                      <a:pt x="5" y="13"/>
                    </a:cubicBezTo>
                    <a:cubicBezTo>
                      <a:pt x="7" y="13"/>
                      <a:pt x="9" y="11"/>
                      <a:pt x="9" y="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grpSp>
      </p:grpSp>
      <p:grpSp>
        <p:nvGrpSpPr>
          <p:cNvPr id="67" name="Group 66">
            <a:extLst>
              <a:ext uri="{FF2B5EF4-FFF2-40B4-BE49-F238E27FC236}">
                <a16:creationId xmlns:a16="http://schemas.microsoft.com/office/drawing/2014/main" id="{CCB155CB-B8CD-DF5D-FC50-CB8D2227B03A}"/>
              </a:ext>
            </a:extLst>
          </p:cNvPr>
          <p:cNvGrpSpPr/>
          <p:nvPr/>
        </p:nvGrpSpPr>
        <p:grpSpPr>
          <a:xfrm>
            <a:off x="404813" y="1235937"/>
            <a:ext cx="526156" cy="526156"/>
            <a:chOff x="404813" y="1235937"/>
            <a:chExt cx="526156" cy="526156"/>
          </a:xfrm>
        </p:grpSpPr>
        <p:sp>
          <p:nvSpPr>
            <p:cNvPr id="11" name="Oval 10">
              <a:extLst>
                <a:ext uri="{FF2B5EF4-FFF2-40B4-BE49-F238E27FC236}">
                  <a16:creationId xmlns:a16="http://schemas.microsoft.com/office/drawing/2014/main" id="{6D20A230-F098-2F9D-B9B7-E71AFF0EFD8E}"/>
                </a:ext>
              </a:extLst>
            </p:cNvPr>
            <p:cNvSpPr/>
            <p:nvPr/>
          </p:nvSpPr>
          <p:spPr>
            <a:xfrm>
              <a:off x="404813" y="1235937"/>
              <a:ext cx="526156" cy="526156"/>
            </a:xfrm>
            <a:prstGeom prst="ellipse">
              <a:avLst/>
            </a:prstGeom>
            <a:ln w="12700" cap="flat" cmpd="sng" algn="ctr">
              <a:solidFill>
                <a:schemeClr val="accent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66" name="Freeform 13">
              <a:extLst>
                <a:ext uri="{FF2B5EF4-FFF2-40B4-BE49-F238E27FC236}">
                  <a16:creationId xmlns:a16="http://schemas.microsoft.com/office/drawing/2014/main" id="{D7C2FBCC-41FB-1720-6E93-7FF8ED5E78C2}"/>
                </a:ext>
              </a:extLst>
            </p:cNvPr>
            <p:cNvSpPr>
              <a:spLocks noChangeAspect="1" noEditPoints="1"/>
            </p:cNvSpPr>
            <p:nvPr/>
          </p:nvSpPr>
          <p:spPr bwMode="gray">
            <a:xfrm>
              <a:off x="494793" y="1357159"/>
              <a:ext cx="346197" cy="283711"/>
            </a:xfrm>
            <a:custGeom>
              <a:avLst/>
              <a:gdLst>
                <a:gd name="T0" fmla="*/ 439 w 497"/>
                <a:gd name="T1" fmla="*/ 69 h 407"/>
                <a:gd name="T2" fmla="*/ 491 w 497"/>
                <a:gd name="T3" fmla="*/ 69 h 407"/>
                <a:gd name="T4" fmla="*/ 427 w 497"/>
                <a:gd name="T5" fmla="*/ 5 h 407"/>
                <a:gd name="T6" fmla="*/ 427 w 497"/>
                <a:gd name="T7" fmla="*/ 57 h 407"/>
                <a:gd name="T8" fmla="*/ 439 w 497"/>
                <a:gd name="T9" fmla="*/ 69 h 407"/>
                <a:gd name="T10" fmla="*/ 430 w 497"/>
                <a:gd name="T11" fmla="*/ 85 h 407"/>
                <a:gd name="T12" fmla="*/ 411 w 497"/>
                <a:gd name="T13" fmla="*/ 65 h 407"/>
                <a:gd name="T14" fmla="*/ 411 w 497"/>
                <a:gd name="T15" fmla="*/ 0 h 407"/>
                <a:gd name="T16" fmla="*/ 262 w 497"/>
                <a:gd name="T17" fmla="*/ 0 h 407"/>
                <a:gd name="T18" fmla="*/ 246 w 497"/>
                <a:gd name="T19" fmla="*/ 18 h 407"/>
                <a:gd name="T20" fmla="*/ 246 w 497"/>
                <a:gd name="T21" fmla="*/ 29 h 407"/>
                <a:gd name="T22" fmla="*/ 249 w 497"/>
                <a:gd name="T23" fmla="*/ 29 h 407"/>
                <a:gd name="T24" fmla="*/ 340 w 497"/>
                <a:gd name="T25" fmla="*/ 67 h 407"/>
                <a:gd name="T26" fmla="*/ 340 w 497"/>
                <a:gd name="T27" fmla="*/ 250 h 407"/>
                <a:gd name="T28" fmla="*/ 249 w 497"/>
                <a:gd name="T29" fmla="*/ 288 h 407"/>
                <a:gd name="T30" fmla="*/ 246 w 497"/>
                <a:gd name="T31" fmla="*/ 288 h 407"/>
                <a:gd name="T32" fmla="*/ 246 w 497"/>
                <a:gd name="T33" fmla="*/ 293 h 407"/>
                <a:gd name="T34" fmla="*/ 262 w 497"/>
                <a:gd name="T35" fmla="*/ 310 h 407"/>
                <a:gd name="T36" fmla="*/ 481 w 497"/>
                <a:gd name="T37" fmla="*/ 310 h 407"/>
                <a:gd name="T38" fmla="*/ 497 w 497"/>
                <a:gd name="T39" fmla="*/ 293 h 407"/>
                <a:gd name="T40" fmla="*/ 497 w 497"/>
                <a:gd name="T41" fmla="*/ 85 h 407"/>
                <a:gd name="T42" fmla="*/ 430 w 497"/>
                <a:gd name="T43" fmla="*/ 85 h 407"/>
                <a:gd name="T44" fmla="*/ 327 w 497"/>
                <a:gd name="T45" fmla="*/ 237 h 407"/>
                <a:gd name="T46" fmla="*/ 327 w 497"/>
                <a:gd name="T47" fmla="*/ 80 h 407"/>
                <a:gd name="T48" fmla="*/ 249 w 497"/>
                <a:gd name="T49" fmla="*/ 48 h 407"/>
                <a:gd name="T50" fmla="*/ 171 w 497"/>
                <a:gd name="T51" fmla="*/ 80 h 407"/>
                <a:gd name="T52" fmla="*/ 161 w 497"/>
                <a:gd name="T53" fmla="*/ 226 h 407"/>
                <a:gd name="T54" fmla="*/ 146 w 497"/>
                <a:gd name="T55" fmla="*/ 241 h 407"/>
                <a:gd name="T56" fmla="*/ 166 w 497"/>
                <a:gd name="T57" fmla="*/ 262 h 407"/>
                <a:gd name="T58" fmla="*/ 182 w 497"/>
                <a:gd name="T59" fmla="*/ 246 h 407"/>
                <a:gd name="T60" fmla="*/ 249 w 497"/>
                <a:gd name="T61" fmla="*/ 269 h 407"/>
                <a:gd name="T62" fmla="*/ 327 w 497"/>
                <a:gd name="T63" fmla="*/ 237 h 407"/>
                <a:gd name="T64" fmla="*/ 241 w 497"/>
                <a:gd name="T65" fmla="*/ 237 h 407"/>
                <a:gd name="T66" fmla="*/ 212 w 497"/>
                <a:gd name="T67" fmla="*/ 229 h 407"/>
                <a:gd name="T68" fmla="*/ 205 w 497"/>
                <a:gd name="T69" fmla="*/ 225 h 407"/>
                <a:gd name="T70" fmla="*/ 193 w 497"/>
                <a:gd name="T71" fmla="*/ 214 h 407"/>
                <a:gd name="T72" fmla="*/ 170 w 497"/>
                <a:gd name="T73" fmla="*/ 158 h 407"/>
                <a:gd name="T74" fmla="*/ 193 w 497"/>
                <a:gd name="T75" fmla="*/ 102 h 407"/>
                <a:gd name="T76" fmla="*/ 305 w 497"/>
                <a:gd name="T77" fmla="*/ 102 h 407"/>
                <a:gd name="T78" fmla="*/ 328 w 497"/>
                <a:gd name="T79" fmla="*/ 158 h 407"/>
                <a:gd name="T80" fmla="*/ 305 w 497"/>
                <a:gd name="T81" fmla="*/ 214 h 407"/>
                <a:gd name="T82" fmla="*/ 293 w 497"/>
                <a:gd name="T83" fmla="*/ 225 h 407"/>
                <a:gd name="T84" fmla="*/ 286 w 497"/>
                <a:gd name="T85" fmla="*/ 229 h 407"/>
                <a:gd name="T86" fmla="*/ 264 w 497"/>
                <a:gd name="T87" fmla="*/ 236 h 407"/>
                <a:gd name="T88" fmla="*/ 249 w 497"/>
                <a:gd name="T89" fmla="*/ 238 h 407"/>
                <a:gd name="T90" fmla="*/ 241 w 497"/>
                <a:gd name="T91" fmla="*/ 237 h 407"/>
                <a:gd name="T92" fmla="*/ 249 w 497"/>
                <a:gd name="T93" fmla="*/ 92 h 407"/>
                <a:gd name="T94" fmla="*/ 183 w 497"/>
                <a:gd name="T95" fmla="*/ 158 h 407"/>
                <a:gd name="T96" fmla="*/ 191 w 497"/>
                <a:gd name="T97" fmla="*/ 167 h 407"/>
                <a:gd name="T98" fmla="*/ 199 w 497"/>
                <a:gd name="T99" fmla="*/ 158 h 407"/>
                <a:gd name="T100" fmla="*/ 249 w 497"/>
                <a:gd name="T101" fmla="*/ 108 h 407"/>
                <a:gd name="T102" fmla="*/ 257 w 497"/>
                <a:gd name="T103" fmla="*/ 100 h 407"/>
                <a:gd name="T104" fmla="*/ 249 w 497"/>
                <a:gd name="T105" fmla="*/ 92 h 407"/>
                <a:gd name="T106" fmla="*/ 126 w 497"/>
                <a:gd name="T107" fmla="*/ 248 h 407"/>
                <a:gd name="T108" fmla="*/ 0 w 497"/>
                <a:gd name="T109" fmla="*/ 374 h 407"/>
                <a:gd name="T110" fmla="*/ 33 w 497"/>
                <a:gd name="T111" fmla="*/ 407 h 407"/>
                <a:gd name="T112" fmla="*/ 159 w 497"/>
                <a:gd name="T113" fmla="*/ 281 h 407"/>
                <a:gd name="T114" fmla="*/ 162 w 497"/>
                <a:gd name="T115" fmla="*/ 278 h 407"/>
                <a:gd name="T116" fmla="*/ 129 w 497"/>
                <a:gd name="T117" fmla="*/ 246 h 407"/>
                <a:gd name="T118" fmla="*/ 126 w 497"/>
                <a:gd name="T119" fmla="*/ 24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7" h="407">
                  <a:moveTo>
                    <a:pt x="439" y="69"/>
                  </a:moveTo>
                  <a:cubicBezTo>
                    <a:pt x="439" y="69"/>
                    <a:pt x="484" y="69"/>
                    <a:pt x="491" y="69"/>
                  </a:cubicBezTo>
                  <a:cubicBezTo>
                    <a:pt x="427" y="5"/>
                    <a:pt x="427" y="5"/>
                    <a:pt x="427" y="5"/>
                  </a:cubicBezTo>
                  <a:cubicBezTo>
                    <a:pt x="427" y="14"/>
                    <a:pt x="427" y="57"/>
                    <a:pt x="427" y="57"/>
                  </a:cubicBezTo>
                  <a:cubicBezTo>
                    <a:pt x="427" y="64"/>
                    <a:pt x="432" y="69"/>
                    <a:pt x="439" y="69"/>
                  </a:cubicBezTo>
                  <a:close/>
                  <a:moveTo>
                    <a:pt x="430" y="85"/>
                  </a:moveTo>
                  <a:cubicBezTo>
                    <a:pt x="420" y="85"/>
                    <a:pt x="411" y="77"/>
                    <a:pt x="411" y="65"/>
                  </a:cubicBezTo>
                  <a:cubicBezTo>
                    <a:pt x="411" y="0"/>
                    <a:pt x="411" y="0"/>
                    <a:pt x="411" y="0"/>
                  </a:cubicBezTo>
                  <a:cubicBezTo>
                    <a:pt x="262" y="0"/>
                    <a:pt x="262" y="0"/>
                    <a:pt x="262" y="0"/>
                  </a:cubicBezTo>
                  <a:cubicBezTo>
                    <a:pt x="253" y="0"/>
                    <a:pt x="246" y="8"/>
                    <a:pt x="246" y="18"/>
                  </a:cubicBezTo>
                  <a:cubicBezTo>
                    <a:pt x="246" y="29"/>
                    <a:pt x="246" y="29"/>
                    <a:pt x="246" y="29"/>
                  </a:cubicBezTo>
                  <a:cubicBezTo>
                    <a:pt x="247" y="29"/>
                    <a:pt x="248" y="29"/>
                    <a:pt x="249" y="29"/>
                  </a:cubicBezTo>
                  <a:cubicBezTo>
                    <a:pt x="284" y="29"/>
                    <a:pt x="316" y="43"/>
                    <a:pt x="340" y="67"/>
                  </a:cubicBezTo>
                  <a:cubicBezTo>
                    <a:pt x="391" y="117"/>
                    <a:pt x="391" y="199"/>
                    <a:pt x="340" y="250"/>
                  </a:cubicBezTo>
                  <a:cubicBezTo>
                    <a:pt x="316" y="274"/>
                    <a:pt x="284" y="288"/>
                    <a:pt x="249" y="288"/>
                  </a:cubicBezTo>
                  <a:cubicBezTo>
                    <a:pt x="248" y="288"/>
                    <a:pt x="247" y="288"/>
                    <a:pt x="246" y="288"/>
                  </a:cubicBezTo>
                  <a:cubicBezTo>
                    <a:pt x="246" y="293"/>
                    <a:pt x="246" y="293"/>
                    <a:pt x="246" y="293"/>
                  </a:cubicBezTo>
                  <a:cubicBezTo>
                    <a:pt x="246" y="303"/>
                    <a:pt x="253" y="310"/>
                    <a:pt x="262" y="310"/>
                  </a:cubicBezTo>
                  <a:cubicBezTo>
                    <a:pt x="481" y="310"/>
                    <a:pt x="481" y="310"/>
                    <a:pt x="481" y="310"/>
                  </a:cubicBezTo>
                  <a:cubicBezTo>
                    <a:pt x="490" y="310"/>
                    <a:pt x="497" y="303"/>
                    <a:pt x="497" y="293"/>
                  </a:cubicBezTo>
                  <a:cubicBezTo>
                    <a:pt x="497" y="85"/>
                    <a:pt x="497" y="85"/>
                    <a:pt x="497" y="85"/>
                  </a:cubicBezTo>
                  <a:lnTo>
                    <a:pt x="430" y="85"/>
                  </a:lnTo>
                  <a:close/>
                  <a:moveTo>
                    <a:pt x="327" y="237"/>
                  </a:moveTo>
                  <a:cubicBezTo>
                    <a:pt x="370" y="193"/>
                    <a:pt x="370" y="123"/>
                    <a:pt x="327" y="80"/>
                  </a:cubicBezTo>
                  <a:cubicBezTo>
                    <a:pt x="306" y="59"/>
                    <a:pt x="277" y="48"/>
                    <a:pt x="249" y="48"/>
                  </a:cubicBezTo>
                  <a:cubicBezTo>
                    <a:pt x="221" y="48"/>
                    <a:pt x="192" y="59"/>
                    <a:pt x="171" y="80"/>
                  </a:cubicBezTo>
                  <a:cubicBezTo>
                    <a:pt x="131" y="120"/>
                    <a:pt x="128" y="182"/>
                    <a:pt x="161" y="226"/>
                  </a:cubicBezTo>
                  <a:cubicBezTo>
                    <a:pt x="146" y="241"/>
                    <a:pt x="146" y="241"/>
                    <a:pt x="146" y="241"/>
                  </a:cubicBezTo>
                  <a:cubicBezTo>
                    <a:pt x="166" y="262"/>
                    <a:pt x="166" y="262"/>
                    <a:pt x="166" y="262"/>
                  </a:cubicBezTo>
                  <a:cubicBezTo>
                    <a:pt x="182" y="246"/>
                    <a:pt x="182" y="246"/>
                    <a:pt x="182" y="246"/>
                  </a:cubicBezTo>
                  <a:cubicBezTo>
                    <a:pt x="202" y="261"/>
                    <a:pt x="225" y="269"/>
                    <a:pt x="249" y="269"/>
                  </a:cubicBezTo>
                  <a:cubicBezTo>
                    <a:pt x="277" y="269"/>
                    <a:pt x="306" y="258"/>
                    <a:pt x="327" y="237"/>
                  </a:cubicBezTo>
                  <a:close/>
                  <a:moveTo>
                    <a:pt x="241" y="237"/>
                  </a:moveTo>
                  <a:cubicBezTo>
                    <a:pt x="231" y="236"/>
                    <a:pt x="221" y="233"/>
                    <a:pt x="212" y="229"/>
                  </a:cubicBezTo>
                  <a:cubicBezTo>
                    <a:pt x="210" y="227"/>
                    <a:pt x="208" y="226"/>
                    <a:pt x="205" y="225"/>
                  </a:cubicBezTo>
                  <a:cubicBezTo>
                    <a:pt x="201" y="222"/>
                    <a:pt x="197" y="218"/>
                    <a:pt x="193" y="214"/>
                  </a:cubicBezTo>
                  <a:cubicBezTo>
                    <a:pt x="178" y="199"/>
                    <a:pt x="170" y="179"/>
                    <a:pt x="170" y="158"/>
                  </a:cubicBezTo>
                  <a:cubicBezTo>
                    <a:pt x="170" y="138"/>
                    <a:pt x="178" y="118"/>
                    <a:pt x="193" y="102"/>
                  </a:cubicBezTo>
                  <a:cubicBezTo>
                    <a:pt x="224" y="72"/>
                    <a:pt x="274" y="72"/>
                    <a:pt x="305" y="102"/>
                  </a:cubicBezTo>
                  <a:cubicBezTo>
                    <a:pt x="321" y="118"/>
                    <a:pt x="328" y="138"/>
                    <a:pt x="328" y="158"/>
                  </a:cubicBezTo>
                  <a:cubicBezTo>
                    <a:pt x="328" y="179"/>
                    <a:pt x="321" y="199"/>
                    <a:pt x="305" y="214"/>
                  </a:cubicBezTo>
                  <a:cubicBezTo>
                    <a:pt x="301" y="218"/>
                    <a:pt x="297" y="222"/>
                    <a:pt x="293" y="225"/>
                  </a:cubicBezTo>
                  <a:cubicBezTo>
                    <a:pt x="290" y="226"/>
                    <a:pt x="288" y="227"/>
                    <a:pt x="286" y="229"/>
                  </a:cubicBezTo>
                  <a:cubicBezTo>
                    <a:pt x="279" y="232"/>
                    <a:pt x="272" y="235"/>
                    <a:pt x="264" y="236"/>
                  </a:cubicBezTo>
                  <a:cubicBezTo>
                    <a:pt x="259" y="237"/>
                    <a:pt x="254" y="238"/>
                    <a:pt x="249" y="238"/>
                  </a:cubicBezTo>
                  <a:cubicBezTo>
                    <a:pt x="247" y="238"/>
                    <a:pt x="244" y="238"/>
                    <a:pt x="241" y="237"/>
                  </a:cubicBezTo>
                  <a:close/>
                  <a:moveTo>
                    <a:pt x="249" y="92"/>
                  </a:moveTo>
                  <a:cubicBezTo>
                    <a:pt x="212" y="92"/>
                    <a:pt x="183" y="122"/>
                    <a:pt x="183" y="158"/>
                  </a:cubicBezTo>
                  <a:cubicBezTo>
                    <a:pt x="183" y="163"/>
                    <a:pt x="186" y="167"/>
                    <a:pt x="191" y="167"/>
                  </a:cubicBezTo>
                  <a:cubicBezTo>
                    <a:pt x="195" y="167"/>
                    <a:pt x="199" y="163"/>
                    <a:pt x="199" y="158"/>
                  </a:cubicBezTo>
                  <a:cubicBezTo>
                    <a:pt x="199" y="131"/>
                    <a:pt x="221" y="108"/>
                    <a:pt x="249" y="108"/>
                  </a:cubicBezTo>
                  <a:cubicBezTo>
                    <a:pt x="254" y="108"/>
                    <a:pt x="257" y="105"/>
                    <a:pt x="257" y="100"/>
                  </a:cubicBezTo>
                  <a:cubicBezTo>
                    <a:pt x="257" y="96"/>
                    <a:pt x="254" y="92"/>
                    <a:pt x="249" y="92"/>
                  </a:cubicBezTo>
                  <a:close/>
                  <a:moveTo>
                    <a:pt x="126" y="248"/>
                  </a:moveTo>
                  <a:cubicBezTo>
                    <a:pt x="0" y="374"/>
                    <a:pt x="0" y="374"/>
                    <a:pt x="0" y="374"/>
                  </a:cubicBezTo>
                  <a:cubicBezTo>
                    <a:pt x="33" y="407"/>
                    <a:pt x="33" y="407"/>
                    <a:pt x="33" y="407"/>
                  </a:cubicBezTo>
                  <a:cubicBezTo>
                    <a:pt x="159" y="281"/>
                    <a:pt x="159" y="281"/>
                    <a:pt x="159" y="281"/>
                  </a:cubicBezTo>
                  <a:cubicBezTo>
                    <a:pt x="162" y="278"/>
                    <a:pt x="162" y="278"/>
                    <a:pt x="162" y="278"/>
                  </a:cubicBezTo>
                  <a:cubicBezTo>
                    <a:pt x="129" y="246"/>
                    <a:pt x="129" y="246"/>
                    <a:pt x="129" y="246"/>
                  </a:cubicBezTo>
                  <a:lnTo>
                    <a:pt x="126" y="2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10000"/>
                </a:lnSpc>
                <a:spcBef>
                  <a:spcPct val="0"/>
                </a:spcBef>
                <a:spcAft>
                  <a:spcPts val="0"/>
                </a:spcAft>
                <a:buClrTx/>
                <a:buSzTx/>
                <a:buFontTx/>
                <a:buNone/>
                <a:tabLst/>
                <a:defRPr/>
              </a:pPr>
              <a:endParaRPr kumimoji="0" lang="en-US" sz="1400" b="0" i="0" u="none" strike="noStrike" kern="1400" cap="none" spc="0" normalizeH="0" baseline="0" noProof="0" dirty="0">
                <a:ln>
                  <a:noFill/>
                </a:ln>
                <a:solidFill>
                  <a:srgbClr val="000000"/>
                </a:solidFill>
                <a:effectLst/>
                <a:uLnTx/>
                <a:uFillTx/>
                <a:latin typeface="Arial" charset="0"/>
                <a:ea typeface="ＭＳ Ｐゴシック" pitchFamily="34" charset="-128"/>
                <a:cs typeface="+mn-cs"/>
              </a:endParaRPr>
            </a:p>
          </p:txBody>
        </p:sp>
      </p:grpSp>
      <p:pic>
        <p:nvPicPr>
          <p:cNvPr id="3" name="Picture 2" descr="Logo, company name&#10;&#10;Description automatically generated">
            <a:extLst>
              <a:ext uri="{FF2B5EF4-FFF2-40B4-BE49-F238E27FC236}">
                <a16:creationId xmlns:a16="http://schemas.microsoft.com/office/drawing/2014/main" id="{440F9111-FEEF-0E00-C365-64372E9F552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686" b="22158"/>
          <a:stretch/>
        </p:blipFill>
        <p:spPr>
          <a:xfrm>
            <a:off x="10450559" y="387565"/>
            <a:ext cx="1008272" cy="607005"/>
          </a:xfrm>
          <a:prstGeom prst="rect">
            <a:avLst/>
          </a:prstGeom>
        </p:spPr>
      </p:pic>
    </p:spTree>
    <p:extLst>
      <p:ext uri="{BB962C8B-B14F-4D97-AF65-F5344CB8AC3E}">
        <p14:creationId xmlns:p14="http://schemas.microsoft.com/office/powerpoint/2010/main" val="1028095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ollection of vintage colorful toy cars">
            <a:extLst>
              <a:ext uri="{FF2B5EF4-FFF2-40B4-BE49-F238E27FC236}">
                <a16:creationId xmlns:a16="http://schemas.microsoft.com/office/drawing/2014/main" id="{B8989B25-2CB4-D54C-8E6A-2E864B469973}"/>
              </a:ext>
            </a:extLst>
          </p:cNvPr>
          <p:cNvPicPr>
            <a:picLocks noChangeAspect="1"/>
          </p:cNvPicPr>
          <p:nvPr/>
        </p:nvPicPr>
        <p:blipFill rotWithShape="1">
          <a:blip r:embed="rId4">
            <a:extLst>
              <a:ext uri="{28A0092B-C50C-407E-A947-70E740481C1C}">
                <a14:useLocalDpi xmlns:a14="http://schemas.microsoft.com/office/drawing/2010/main" val="0"/>
              </a:ext>
            </a:extLst>
          </a:blip>
          <a:srcRect l="778" r="36572"/>
          <a:stretch/>
        </p:blipFill>
        <p:spPr>
          <a:xfrm>
            <a:off x="0" y="0"/>
            <a:ext cx="5728759" cy="6858000"/>
          </a:xfrm>
          <a:prstGeom prst="rect">
            <a:avLst/>
          </a:prstGeom>
        </p:spPr>
      </p:pic>
      <p:graphicFrame>
        <p:nvGraphicFramePr>
          <p:cNvPr id="11" name="Object 10"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11" name="Object 10"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2" name="Group 61">
            <a:extLst>
              <a:ext uri="{FF2B5EF4-FFF2-40B4-BE49-F238E27FC236}">
                <a16:creationId xmlns:a16="http://schemas.microsoft.com/office/drawing/2014/main" id="{7F02F0C4-513C-4C25-91A7-52EB1561E7AC}"/>
              </a:ext>
            </a:extLst>
          </p:cNvPr>
          <p:cNvGrpSpPr/>
          <p:nvPr/>
        </p:nvGrpSpPr>
        <p:grpSpPr>
          <a:xfrm>
            <a:off x="6034035" y="4238261"/>
            <a:ext cx="1696939" cy="381000"/>
            <a:chOff x="5638800" y="4800600"/>
            <a:chExt cx="1696939" cy="381000"/>
          </a:xfrm>
        </p:grpSpPr>
        <p:sp>
          <p:nvSpPr>
            <p:cNvPr id="18" name="Rectangle 17">
              <a:extLst>
                <a:ext uri="{FF2B5EF4-FFF2-40B4-BE49-F238E27FC236}">
                  <a16:creationId xmlns:a16="http://schemas.microsoft.com/office/drawing/2014/main" id="{68FDB034-4EC6-4A76-BDE7-84580B73EE6A}"/>
                </a:ext>
              </a:extLst>
            </p:cNvPr>
            <p:cNvSpPr/>
            <p:nvPr/>
          </p:nvSpPr>
          <p:spPr>
            <a:xfrm>
              <a:off x="5638800" y="4800600"/>
              <a:ext cx="1696939" cy="369332"/>
            </a:xfrm>
            <a:prstGeom prst="rect">
              <a:avLst/>
            </a:prstGeom>
            <a:ln>
              <a:noFill/>
            </a:ln>
          </p:spPr>
          <p:txBody>
            <a:bodyPr wrap="none" lIns="0" tIns="45720" rIns="91440" bIns="45720" anchor="t">
              <a:spAutoFit/>
            </a:bodyPr>
            <a:lstStyle/>
            <a:p>
              <a:pPr defTabSz="607918">
                <a:defRPr/>
              </a:pPr>
              <a:r>
                <a:rPr lang="fr-FR">
                  <a:solidFill>
                    <a:schemeClr val="accent1"/>
                  </a:solidFill>
                  <a:latin typeface="+mj-lt"/>
                  <a:ea typeface="Verdana"/>
                </a:rPr>
                <a:t>Business Value</a:t>
              </a:r>
            </a:p>
          </p:txBody>
        </p:sp>
        <p:cxnSp>
          <p:nvCxnSpPr>
            <p:cNvPr id="30" name="Connecteur droit 58"/>
            <p:cNvCxnSpPr/>
            <p:nvPr/>
          </p:nvCxnSpPr>
          <p:spPr>
            <a:xfrm>
              <a:off x="5638800" y="5181600"/>
              <a:ext cx="576064" cy="0"/>
            </a:xfrm>
            <a:prstGeom prst="line">
              <a:avLst/>
            </a:prstGeom>
            <a:ln w="19050" cap="flat" cmpd="sng" algn="ctr">
              <a:solidFill>
                <a:schemeClr val="accent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5" name="Group 54">
            <a:extLst>
              <a:ext uri="{FF2B5EF4-FFF2-40B4-BE49-F238E27FC236}">
                <a16:creationId xmlns:a16="http://schemas.microsoft.com/office/drawing/2014/main" id="{8CB1252D-9D53-208D-41E8-89A7283226F9}"/>
              </a:ext>
            </a:extLst>
          </p:cNvPr>
          <p:cNvGrpSpPr/>
          <p:nvPr/>
        </p:nvGrpSpPr>
        <p:grpSpPr>
          <a:xfrm>
            <a:off x="6034035" y="652347"/>
            <a:ext cx="1167948" cy="369332"/>
            <a:chOff x="6034035" y="634363"/>
            <a:chExt cx="1167948" cy="369332"/>
          </a:xfrm>
        </p:grpSpPr>
        <p:sp>
          <p:nvSpPr>
            <p:cNvPr id="67" name="Rectangle 66"/>
            <p:cNvSpPr/>
            <p:nvPr/>
          </p:nvSpPr>
          <p:spPr>
            <a:xfrm>
              <a:off x="6034035" y="634363"/>
              <a:ext cx="1167948" cy="369332"/>
            </a:xfrm>
            <a:prstGeom prst="rect">
              <a:avLst/>
            </a:prstGeom>
          </p:spPr>
          <p:txBody>
            <a:bodyPr wrap="none" lIns="0" tIns="45720" rIns="91440" bIns="45720" anchor="t">
              <a:spAutoFit/>
            </a:bodyPr>
            <a:lstStyle/>
            <a:p>
              <a:pPr marL="0" marR="0" lvl="0" indent="0" algn="l" defTabSz="607918" rtl="0" eaLnBrk="1" fontAlgn="auto" latinLnBrk="0" hangingPunct="1">
                <a:lnSpc>
                  <a:spcPct val="100000"/>
                </a:lnSpc>
                <a:spcBef>
                  <a:spcPts val="0"/>
                </a:spcBef>
                <a:spcAft>
                  <a:spcPts val="0"/>
                </a:spcAft>
                <a:buClrTx/>
                <a:buSzTx/>
                <a:buFontTx/>
                <a:buNone/>
                <a:tabLst/>
                <a:defRPr/>
              </a:pPr>
              <a:r>
                <a:rPr kumimoji="0" lang="fr-FR" sz="1800" i="0" u="none" strike="noStrike" kern="1200" cap="none" spc="0" normalizeH="0" baseline="0" noProof="0">
                  <a:ln>
                    <a:noFill/>
                  </a:ln>
                  <a:solidFill>
                    <a:schemeClr val="accent1"/>
                  </a:solidFill>
                  <a:effectLst/>
                  <a:uLnTx/>
                  <a:uFillTx/>
                  <a:latin typeface="+mj-lt"/>
                  <a:ea typeface="Verdana"/>
                  <a:cs typeface="Verdana" pitchFamily="34" charset="0"/>
                </a:rPr>
                <a:t>Challenge</a:t>
              </a:r>
              <a:endParaRPr lang="fr-FR" sz="1800" i="0" u="none" strike="noStrike" kern="1200" cap="none" spc="0" normalizeH="0" baseline="0" noProof="0">
                <a:ln>
                  <a:noFill/>
                </a:ln>
                <a:solidFill>
                  <a:schemeClr val="accent1"/>
                </a:solidFill>
                <a:effectLst/>
                <a:uLnTx/>
                <a:uFillTx/>
                <a:latin typeface="+mj-lt"/>
                <a:ea typeface="Verdana"/>
                <a:cs typeface="Verdana" pitchFamily="34" charset="0"/>
              </a:endParaRPr>
            </a:p>
          </p:txBody>
        </p:sp>
        <p:cxnSp>
          <p:nvCxnSpPr>
            <p:cNvPr id="34" name="Connecteur droit 58"/>
            <p:cNvCxnSpPr/>
            <p:nvPr/>
          </p:nvCxnSpPr>
          <p:spPr>
            <a:xfrm>
              <a:off x="6034035" y="997310"/>
              <a:ext cx="576064" cy="0"/>
            </a:xfrm>
            <a:prstGeom prst="line">
              <a:avLst/>
            </a:prstGeom>
            <a:ln w="19050" cap="flat" cmpd="sng" algn="ctr">
              <a:solidFill>
                <a:schemeClr val="accent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6034035" y="1116089"/>
            <a:ext cx="5749978" cy="615553"/>
          </a:xfrm>
          <a:prstGeom prst="rect">
            <a:avLst/>
          </a:prstGeom>
          <a:noFill/>
        </p:spPr>
        <p:txBody>
          <a:bodyPr wrap="square" lIns="0" tIns="0" rIns="0" bIns="0" rtlCol="0" anchor="t">
            <a:spAutoFit/>
          </a:bodyPr>
          <a:lstStyle/>
          <a:p>
            <a:pPr>
              <a:defRPr/>
            </a:pPr>
            <a:r>
              <a:rPr lang="en-IN" sz="1000" dirty="0">
                <a:latin typeface="Ubuntu"/>
              </a:rPr>
              <a:t>The client wanted a mobile app for its end users through which they could operate their cars. Capgemini proposed </a:t>
            </a:r>
            <a:r>
              <a:rPr lang="en-IN" sz="1000" dirty="0" err="1">
                <a:latin typeface="Ubuntu"/>
              </a:rPr>
              <a:t>MyMarque</a:t>
            </a:r>
            <a:r>
              <a:rPr lang="en-IN" sz="1000" dirty="0">
                <a:latin typeface="Ubuntu"/>
              </a:rPr>
              <a:t> to the client to improve their customer journey and provide a better solution to end users. Capgemini is helping the client in providing support for their application.</a:t>
            </a:r>
          </a:p>
        </p:txBody>
      </p:sp>
      <p:grpSp>
        <p:nvGrpSpPr>
          <p:cNvPr id="8" name="Group 7">
            <a:extLst>
              <a:ext uri="{FF2B5EF4-FFF2-40B4-BE49-F238E27FC236}">
                <a16:creationId xmlns:a16="http://schemas.microsoft.com/office/drawing/2014/main" id="{2ABF3BCD-0A71-49F2-8BED-F71BD72AFC11}"/>
              </a:ext>
            </a:extLst>
          </p:cNvPr>
          <p:cNvGrpSpPr/>
          <p:nvPr/>
        </p:nvGrpSpPr>
        <p:grpSpPr>
          <a:xfrm>
            <a:off x="6382316" y="1830329"/>
            <a:ext cx="5686416" cy="2244883"/>
            <a:chOff x="6429672" y="1882180"/>
            <a:chExt cx="5354341" cy="2244883"/>
          </a:xfrm>
        </p:grpSpPr>
        <p:sp>
          <p:nvSpPr>
            <p:cNvPr id="119" name="Rectangle 118"/>
            <p:cNvSpPr/>
            <p:nvPr/>
          </p:nvSpPr>
          <p:spPr>
            <a:xfrm>
              <a:off x="6505872" y="1882180"/>
              <a:ext cx="4559769" cy="369332"/>
            </a:xfrm>
            <a:prstGeom prst="rect">
              <a:avLst/>
            </a:prstGeom>
          </p:spPr>
          <p:txBody>
            <a:bodyPr wrap="square" lIns="0" tIns="45720" rIns="91440" bIns="45720" anchor="t">
              <a:spAutoFit/>
            </a:bodyPr>
            <a:lstStyle/>
            <a:p>
              <a:pPr defTabSz="607918">
                <a:defRPr/>
              </a:pPr>
              <a:r>
                <a:rPr lang="fr-FR" dirty="0">
                  <a:solidFill>
                    <a:schemeClr val="accent1"/>
                  </a:solidFill>
                  <a:latin typeface="+mj-lt"/>
                  <a:ea typeface="Verdana"/>
                </a:rPr>
                <a:t>Solution</a:t>
              </a:r>
            </a:p>
          </p:txBody>
        </p:sp>
        <p:cxnSp>
          <p:nvCxnSpPr>
            <p:cNvPr id="32" name="Connecteur droit 58"/>
            <p:cNvCxnSpPr>
              <a:cxnSpLocks/>
            </p:cNvCxnSpPr>
            <p:nvPr/>
          </p:nvCxnSpPr>
          <p:spPr>
            <a:xfrm>
              <a:off x="6505872" y="2263180"/>
              <a:ext cx="567625" cy="0"/>
            </a:xfrm>
            <a:prstGeom prst="line">
              <a:avLst/>
            </a:prstGeom>
            <a:ln w="19050" cap="flat" cmpd="sng" algn="ctr">
              <a:solidFill>
                <a:schemeClr val="accent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6429672" y="2316311"/>
              <a:ext cx="5354341" cy="1810752"/>
            </a:xfrm>
            <a:prstGeom prst="rect">
              <a:avLst/>
            </a:prstGeom>
            <a:noFill/>
            <a:ln>
              <a:noFill/>
            </a:ln>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100"/>
                </a:spcBef>
                <a:spcAft>
                  <a:spcPts val="100"/>
                </a:spcAft>
                <a:buClr>
                  <a:schemeClr val="accent1"/>
                </a:buClr>
                <a:buSzTx/>
                <a:buFont typeface="Wingdings" panose="05000000000000000000" pitchFamily="2" charset="2"/>
                <a:buChar char="§"/>
                <a:tabLst/>
                <a:defRPr/>
              </a:pPr>
              <a:r>
                <a:rPr kumimoji="0" lang="en-IN" sz="1000" b="0" i="0" u="none" strike="noStrike" kern="1200" cap="none" spc="0" normalizeH="0" baseline="0" noProof="0" dirty="0">
                  <a:ln>
                    <a:noFill/>
                  </a:ln>
                  <a:effectLst/>
                  <a:uLnTx/>
                  <a:uFillTx/>
                  <a:latin typeface="Ubuntu"/>
                  <a:ea typeface="+mn-ea"/>
                  <a:cs typeface="+mn-cs"/>
                </a:rPr>
                <a:t>Formed a team of </a:t>
              </a:r>
              <a:r>
                <a:rPr kumimoji="0" lang="en-IN" sz="1000" b="1" i="0" u="none" strike="noStrike" kern="1200" cap="none" spc="0" normalizeH="0" baseline="0" noProof="0" dirty="0">
                  <a:ln>
                    <a:noFill/>
                  </a:ln>
                  <a:solidFill>
                    <a:schemeClr val="accent1"/>
                  </a:solidFill>
                  <a:effectLst/>
                  <a:uLnTx/>
                  <a:uFillTx/>
                  <a:latin typeface="Ubuntu"/>
                  <a:ea typeface="+mn-ea"/>
                  <a:cs typeface="+mn-cs"/>
                </a:rPr>
                <a:t>developers </a:t>
              </a:r>
              <a:r>
                <a:rPr lang="en-IN" sz="1000" b="1" dirty="0">
                  <a:solidFill>
                    <a:schemeClr val="accent1"/>
                  </a:solidFill>
                  <a:latin typeface="Ubuntu"/>
                </a:rPr>
                <a:t>and </a:t>
              </a:r>
              <a:r>
                <a:rPr kumimoji="0" lang="en-IN" sz="1000" b="1" i="0" u="none" strike="noStrike" kern="1200" cap="none" spc="0" normalizeH="0" baseline="0" noProof="0" dirty="0">
                  <a:ln>
                    <a:noFill/>
                  </a:ln>
                  <a:solidFill>
                    <a:schemeClr val="accent1"/>
                  </a:solidFill>
                  <a:effectLst/>
                  <a:uLnTx/>
                  <a:uFillTx/>
                  <a:latin typeface="Ubuntu"/>
                  <a:ea typeface="+mn-ea"/>
                  <a:cs typeface="+mn-cs"/>
                </a:rPr>
                <a:t>testers </a:t>
              </a:r>
              <a:r>
                <a:rPr kumimoji="0" lang="en-IN" sz="1000" b="0" i="0" u="none" strike="noStrike" kern="1200" cap="none" spc="0" normalizeH="0" baseline="0" noProof="0" dirty="0">
                  <a:ln>
                    <a:noFill/>
                  </a:ln>
                  <a:effectLst/>
                  <a:uLnTx/>
                  <a:uFillTx/>
                  <a:latin typeface="Ubuntu"/>
                  <a:ea typeface="+mn-ea"/>
                  <a:cs typeface="+mn-cs"/>
                </a:rPr>
                <a:t>to develop &amp; validate the features to be delivered to the end users using the </a:t>
              </a:r>
              <a:r>
                <a:rPr kumimoji="0" lang="en-IN" sz="1000" b="1" i="0" u="none" strike="noStrike" kern="1200" cap="none" spc="0" normalizeH="0" baseline="0" noProof="0" dirty="0">
                  <a:ln>
                    <a:noFill/>
                  </a:ln>
                  <a:solidFill>
                    <a:schemeClr val="accent1"/>
                  </a:solidFill>
                  <a:effectLst/>
                  <a:uLnTx/>
                  <a:uFillTx/>
                  <a:latin typeface="Ubuntu"/>
                  <a:ea typeface="+mn-ea"/>
                  <a:cs typeface="+mn-cs"/>
                </a:rPr>
                <a:t>Scaled Agile Framework</a:t>
              </a:r>
              <a:endParaRPr lang="en-IN" sz="1000" b="0" i="0" u="none" strike="noStrike" kern="1200" cap="none" spc="0" normalizeH="0" baseline="0" noProof="0" dirty="0">
                <a:ln>
                  <a:noFill/>
                </a:ln>
                <a:solidFill>
                  <a:schemeClr val="accent1"/>
                </a:solidFill>
                <a:effectLst/>
                <a:uLnTx/>
                <a:uFillTx/>
                <a:latin typeface="Ubuntu"/>
              </a:endParaRPr>
            </a:p>
            <a:p>
              <a:pPr marL="171450" indent="-171450">
                <a:spcBef>
                  <a:spcPts val="100"/>
                </a:spcBef>
                <a:spcAft>
                  <a:spcPts val="100"/>
                </a:spcAft>
                <a:buClr>
                  <a:schemeClr val="accent1"/>
                </a:buClr>
                <a:buFont typeface="Wingdings" panose="05000000000000000000" pitchFamily="2" charset="2"/>
                <a:buChar char="§"/>
                <a:defRPr/>
              </a:pPr>
              <a:r>
                <a:rPr lang="en-IN" sz="1000" dirty="0">
                  <a:latin typeface="Ubuntu"/>
                </a:rPr>
                <a:t>Created</a:t>
              </a:r>
              <a:r>
                <a:rPr kumimoji="0" lang="en-IN" sz="1000" b="0" i="0" u="none" strike="noStrike" kern="1200" cap="none" spc="0" normalizeH="0" baseline="0" noProof="0" dirty="0">
                  <a:ln>
                    <a:noFill/>
                  </a:ln>
                  <a:effectLst/>
                  <a:uLnTx/>
                  <a:uFillTx/>
                  <a:latin typeface="Ubuntu"/>
                  <a:ea typeface="+mn-ea"/>
                  <a:cs typeface="+mn-cs"/>
                </a:rPr>
                <a:t> a </a:t>
              </a:r>
              <a:r>
                <a:rPr kumimoji="0" lang="en-IN" sz="1000" b="1" i="0" u="none" strike="noStrike" kern="1200" cap="none" spc="0" normalizeH="0" baseline="0" noProof="0" dirty="0">
                  <a:ln>
                    <a:noFill/>
                  </a:ln>
                  <a:solidFill>
                    <a:schemeClr val="accent1"/>
                  </a:solidFill>
                  <a:effectLst/>
                  <a:uLnTx/>
                  <a:uFillTx/>
                  <a:latin typeface="Ubuntu"/>
                  <a:ea typeface="+mn-ea"/>
                  <a:cs typeface="+mn-cs"/>
                </a:rPr>
                <a:t>governance plan </a:t>
              </a:r>
              <a:r>
                <a:rPr kumimoji="0" lang="en-IN" sz="1000" b="0" i="0" u="none" strike="noStrike" kern="1200" cap="none" spc="0" normalizeH="0" baseline="0" noProof="0" dirty="0">
                  <a:ln>
                    <a:noFill/>
                  </a:ln>
                  <a:effectLst/>
                  <a:uLnTx/>
                  <a:uFillTx/>
                  <a:latin typeface="Ubuntu"/>
                  <a:ea typeface="+mn-ea"/>
                  <a:cs typeface="+mn-cs"/>
                </a:rPr>
                <a:t>to manage the timeline of the feature releases, monitor the releases, and provide L4 support to the end customers for their issues</a:t>
              </a:r>
            </a:p>
            <a:p>
              <a:pPr marL="171450" indent="-171450">
                <a:spcBef>
                  <a:spcPts val="100"/>
                </a:spcBef>
                <a:spcAft>
                  <a:spcPts val="100"/>
                </a:spcAft>
                <a:buClr>
                  <a:schemeClr val="accent1"/>
                </a:buClr>
                <a:buFont typeface="Wingdings" panose="05000000000000000000" pitchFamily="2" charset="2"/>
                <a:buChar char="§"/>
                <a:defRPr/>
              </a:pPr>
              <a:r>
                <a:rPr lang="en-IN" sz="1000" b="0" i="0" u="none" strike="noStrike" kern="1200" cap="none" spc="0" normalizeH="0" baseline="0" noProof="0" dirty="0">
                  <a:ln>
                    <a:noFill/>
                  </a:ln>
                  <a:effectLst/>
                  <a:uLnTx/>
                  <a:uFillTx/>
                  <a:latin typeface="Ubuntu"/>
                </a:rPr>
                <a:t>Created a </a:t>
              </a:r>
              <a:r>
                <a:rPr lang="en-IN" sz="1000" b="1" i="0" u="none" strike="noStrike" kern="1200" cap="none" spc="0" normalizeH="0" baseline="0" noProof="0" dirty="0">
                  <a:ln>
                    <a:noFill/>
                  </a:ln>
                  <a:solidFill>
                    <a:schemeClr val="accent1"/>
                  </a:solidFill>
                  <a:effectLst/>
                  <a:uLnTx/>
                  <a:uFillTx/>
                  <a:latin typeface="Ubuntu"/>
                </a:rPr>
                <a:t>task force </a:t>
              </a:r>
              <a:r>
                <a:rPr lang="en-IN" sz="1000" b="0" i="0" u="none" strike="noStrike" kern="1200" cap="none" spc="0" normalizeH="0" baseline="0" noProof="0" dirty="0">
                  <a:ln>
                    <a:noFill/>
                  </a:ln>
                  <a:effectLst/>
                  <a:uLnTx/>
                  <a:uFillTx/>
                  <a:latin typeface="Ubuntu"/>
                </a:rPr>
                <a:t>to tackle critical issues</a:t>
              </a:r>
            </a:p>
            <a:p>
              <a:pPr marL="171450" marR="0" lvl="0" indent="-171450" algn="l" defTabSz="914400" rtl="0" eaLnBrk="1" fontAlgn="auto" latinLnBrk="0" hangingPunct="1">
                <a:lnSpc>
                  <a:spcPct val="100000"/>
                </a:lnSpc>
                <a:spcBef>
                  <a:spcPts val="100"/>
                </a:spcBef>
                <a:spcAft>
                  <a:spcPts val="100"/>
                </a:spcAft>
                <a:buClr>
                  <a:schemeClr val="accent1"/>
                </a:buClr>
                <a:buSzTx/>
                <a:buFont typeface="Wingdings" panose="05000000000000000000" pitchFamily="2" charset="2"/>
                <a:buChar char="§"/>
                <a:tabLst/>
                <a:defRPr/>
              </a:pPr>
              <a:r>
                <a:rPr kumimoji="0" lang="en-IN" sz="1000" b="0" i="0" u="none" strike="noStrike" kern="1200" cap="none" spc="0" normalizeH="0" baseline="0" noProof="0" dirty="0">
                  <a:ln>
                    <a:noFill/>
                  </a:ln>
                  <a:effectLst/>
                  <a:uLnTx/>
                  <a:uFillTx/>
                  <a:latin typeface="Ubuntu"/>
                  <a:ea typeface="+mn-ea"/>
                  <a:cs typeface="+mn-cs"/>
                </a:rPr>
                <a:t>Developed a mobile app to:</a:t>
              </a:r>
              <a:endParaRPr lang="en-IN" sz="1000" b="0" i="0" u="none" strike="noStrike" kern="1200" cap="none" spc="0" normalizeH="0" baseline="0" noProof="0" dirty="0">
                <a:ln>
                  <a:noFill/>
                </a:ln>
                <a:effectLst/>
                <a:uLnTx/>
                <a:uFillTx/>
                <a:latin typeface="Ubuntu"/>
              </a:endParaRPr>
            </a:p>
            <a:p>
              <a:pPr marL="358775" lvl="1" indent="-179388">
                <a:spcBef>
                  <a:spcPts val="100"/>
                </a:spcBef>
                <a:spcAft>
                  <a:spcPts val="100"/>
                </a:spcAft>
                <a:buClr>
                  <a:schemeClr val="accent1"/>
                </a:buClr>
                <a:buFont typeface="Arial" panose="020B0604020202020204" pitchFamily="34" charset="0"/>
                <a:buChar char="•"/>
                <a:defRPr/>
              </a:pPr>
              <a:r>
                <a:rPr kumimoji="0" lang="en-IN" sz="1000" b="1" i="0" u="none" strike="noStrike" kern="1200" cap="none" spc="0" normalizeH="0" baseline="0" noProof="0" dirty="0">
                  <a:ln>
                    <a:noFill/>
                  </a:ln>
                  <a:solidFill>
                    <a:schemeClr val="accent1"/>
                  </a:solidFill>
                  <a:effectLst/>
                  <a:uLnTx/>
                  <a:uFillTx/>
                  <a:latin typeface="Ubuntu"/>
                  <a:ea typeface="+mn-ea"/>
                  <a:cs typeface="+mn-cs"/>
                </a:rPr>
                <a:t>Access</a:t>
              </a:r>
              <a:r>
                <a:rPr kumimoji="0" lang="en-IN" sz="1000" b="0" i="0" u="none" strike="noStrike" kern="1200" cap="none" spc="0" normalizeH="0" baseline="0" noProof="0" dirty="0">
                  <a:ln>
                    <a:noFill/>
                  </a:ln>
                  <a:effectLst/>
                  <a:uLnTx/>
                  <a:uFillTx/>
                  <a:latin typeface="Ubuntu"/>
                  <a:ea typeface="+mn-ea"/>
                  <a:cs typeface="+mn-cs"/>
                </a:rPr>
                <a:t> the vehicle / connected services information</a:t>
              </a:r>
              <a:endParaRPr lang="en-IN" sz="1000" b="0" i="0" u="none" strike="noStrike" kern="1200" cap="none" spc="0" normalizeH="0" baseline="0" noProof="0" dirty="0">
                <a:ln>
                  <a:noFill/>
                </a:ln>
                <a:effectLst/>
                <a:uLnTx/>
                <a:uFillTx/>
                <a:latin typeface="Ubuntu"/>
              </a:endParaRPr>
            </a:p>
            <a:p>
              <a:pPr marL="358775" lvl="1" indent="-179388">
                <a:spcBef>
                  <a:spcPts val="100"/>
                </a:spcBef>
                <a:spcAft>
                  <a:spcPts val="100"/>
                </a:spcAft>
                <a:buClr>
                  <a:schemeClr val="accent1"/>
                </a:buClr>
                <a:buFont typeface="Arial" panose="020B0604020202020204" pitchFamily="34" charset="0"/>
                <a:buChar char="•"/>
                <a:defRPr/>
              </a:pPr>
              <a:r>
                <a:rPr kumimoji="0" lang="en-IN" sz="1000" b="1" i="0" u="none" strike="noStrike" kern="1200" cap="none" spc="0" normalizeH="0" baseline="0" noProof="0" dirty="0">
                  <a:ln>
                    <a:noFill/>
                  </a:ln>
                  <a:solidFill>
                    <a:schemeClr val="accent1"/>
                  </a:solidFill>
                  <a:effectLst/>
                  <a:uLnTx/>
                  <a:uFillTx/>
                  <a:latin typeface="Ubuntu"/>
                  <a:ea typeface="+mn-ea"/>
                  <a:cs typeface="+mn-cs"/>
                </a:rPr>
                <a:t>Find</a:t>
              </a:r>
              <a:r>
                <a:rPr kumimoji="0" lang="en-IN" sz="1000" b="0" i="0" u="none" strike="noStrike" kern="1200" cap="none" spc="0" normalizeH="0" baseline="0" noProof="0" dirty="0">
                  <a:ln>
                    <a:noFill/>
                  </a:ln>
                  <a:solidFill>
                    <a:schemeClr val="accent1"/>
                  </a:solidFill>
                  <a:effectLst/>
                  <a:uLnTx/>
                  <a:uFillTx/>
                  <a:latin typeface="Ubuntu"/>
                  <a:ea typeface="+mn-ea"/>
                  <a:cs typeface="+mn-cs"/>
                </a:rPr>
                <a:t> </a:t>
              </a:r>
              <a:r>
                <a:rPr kumimoji="0" lang="en-IN" sz="1000" b="0" i="0" u="none" strike="noStrike" kern="1200" cap="none" spc="0" normalizeH="0" baseline="0" noProof="0" dirty="0">
                  <a:ln>
                    <a:noFill/>
                  </a:ln>
                  <a:effectLst/>
                  <a:uLnTx/>
                  <a:uFillTx/>
                  <a:latin typeface="Ubuntu"/>
                  <a:ea typeface="+mn-ea"/>
                  <a:cs typeface="+mn-cs"/>
                </a:rPr>
                <a:t>all the driving statistics</a:t>
              </a:r>
              <a:endParaRPr lang="en-IN" sz="1000" b="0" i="0" u="none" strike="noStrike" kern="1200" cap="none" spc="0" normalizeH="0" baseline="0" noProof="0" dirty="0">
                <a:ln>
                  <a:noFill/>
                </a:ln>
                <a:effectLst/>
                <a:uLnTx/>
                <a:uFillTx/>
                <a:latin typeface="Ubuntu"/>
              </a:endParaRPr>
            </a:p>
            <a:p>
              <a:pPr marL="358775" lvl="1" indent="-179388">
                <a:spcBef>
                  <a:spcPts val="100"/>
                </a:spcBef>
                <a:spcAft>
                  <a:spcPts val="100"/>
                </a:spcAft>
                <a:buClr>
                  <a:schemeClr val="accent1"/>
                </a:buClr>
                <a:buFont typeface="Arial" panose="020B0604020202020204" pitchFamily="34" charset="0"/>
                <a:buChar char="•"/>
                <a:defRPr/>
              </a:pPr>
              <a:r>
                <a:rPr kumimoji="0" lang="en-IN" sz="1000" b="1" i="0" u="none" strike="noStrike" kern="1200" cap="none" spc="0" normalizeH="0" baseline="0" noProof="0" dirty="0">
                  <a:ln>
                    <a:noFill/>
                  </a:ln>
                  <a:solidFill>
                    <a:schemeClr val="accent1"/>
                  </a:solidFill>
                  <a:effectLst/>
                  <a:uLnTx/>
                  <a:uFillTx/>
                  <a:latin typeface="Ubuntu"/>
                  <a:ea typeface="+mn-ea"/>
                  <a:cs typeface="+mn-cs"/>
                </a:rPr>
                <a:t>Manage</a:t>
              </a:r>
              <a:r>
                <a:rPr kumimoji="0" lang="en-IN" sz="1000" b="0" i="0" u="none" strike="noStrike" kern="1200" cap="none" spc="0" normalizeH="0" baseline="0" noProof="0" dirty="0">
                  <a:ln>
                    <a:noFill/>
                  </a:ln>
                  <a:effectLst/>
                  <a:uLnTx/>
                  <a:uFillTx/>
                  <a:latin typeface="Ubuntu"/>
                  <a:ea typeface="+mn-ea"/>
                  <a:cs typeface="+mn-cs"/>
                </a:rPr>
                <a:t> the vehicle maintenance</a:t>
              </a:r>
              <a:endParaRPr lang="en-IN" sz="1000" b="0" i="0" u="none" strike="noStrike" kern="1200" cap="none" spc="0" normalizeH="0" baseline="0" noProof="0" dirty="0">
                <a:ln>
                  <a:noFill/>
                </a:ln>
                <a:effectLst/>
                <a:uLnTx/>
                <a:uFillTx/>
                <a:latin typeface="Ubuntu"/>
              </a:endParaRPr>
            </a:p>
            <a:p>
              <a:pPr marL="358775" lvl="1" indent="-179388">
                <a:spcBef>
                  <a:spcPts val="100"/>
                </a:spcBef>
                <a:spcAft>
                  <a:spcPts val="100"/>
                </a:spcAft>
                <a:buClr>
                  <a:schemeClr val="accent1"/>
                </a:buClr>
                <a:buFont typeface="Arial" panose="020B0604020202020204" pitchFamily="34" charset="0"/>
                <a:buChar char="•"/>
                <a:defRPr/>
              </a:pPr>
              <a:r>
                <a:rPr kumimoji="0" lang="en-IN" sz="1000" b="1" i="0" u="none" strike="noStrike" kern="1200" cap="none" spc="0" normalizeH="0" baseline="0" noProof="0" dirty="0">
                  <a:ln>
                    <a:noFill/>
                  </a:ln>
                  <a:solidFill>
                    <a:schemeClr val="accent1"/>
                  </a:solidFill>
                  <a:effectLst/>
                  <a:uLnTx/>
                  <a:uFillTx/>
                  <a:latin typeface="Ubuntu"/>
                  <a:ea typeface="+mn-ea"/>
                  <a:cs typeface="+mn-cs"/>
                </a:rPr>
                <a:t>Control</a:t>
              </a:r>
              <a:r>
                <a:rPr kumimoji="0" lang="en-IN" sz="1000" b="1" i="0" u="none" strike="noStrike" kern="1200" cap="none" spc="0" normalizeH="0" baseline="0" noProof="0" dirty="0">
                  <a:ln>
                    <a:noFill/>
                  </a:ln>
                  <a:effectLst/>
                  <a:uLnTx/>
                  <a:uFillTx/>
                  <a:latin typeface="Ubuntu"/>
                  <a:ea typeface="+mn-ea"/>
                  <a:cs typeface="+mn-cs"/>
                </a:rPr>
                <a:t> </a:t>
              </a:r>
              <a:r>
                <a:rPr kumimoji="0" lang="en-IN" sz="1000" b="0" i="0" u="none" strike="noStrike" kern="1200" cap="none" spc="0" normalizeH="0" baseline="0" noProof="0" dirty="0">
                  <a:ln>
                    <a:noFill/>
                  </a:ln>
                  <a:effectLst/>
                  <a:uLnTx/>
                  <a:uFillTx/>
                  <a:latin typeface="Ubuntu"/>
                  <a:ea typeface="+mn-ea"/>
                  <a:cs typeface="+mn-cs"/>
                </a:rPr>
                <a:t>the vehicle wherever you are and when you want</a:t>
              </a:r>
              <a:endParaRPr lang="en-IN" sz="1000" b="0" i="0" u="none" strike="noStrike" kern="1200" cap="none" spc="0" normalizeH="0" baseline="0" noProof="0" dirty="0">
                <a:ln>
                  <a:noFill/>
                </a:ln>
                <a:effectLst/>
                <a:uLnTx/>
                <a:uFillTx/>
                <a:latin typeface="Ubuntu"/>
              </a:endParaRPr>
            </a:p>
          </p:txBody>
        </p:sp>
      </p:grpSp>
      <p:sp>
        <p:nvSpPr>
          <p:cNvPr id="63" name="object 49">
            <a:extLst>
              <a:ext uri="{FF2B5EF4-FFF2-40B4-BE49-F238E27FC236}">
                <a16:creationId xmlns:a16="http://schemas.microsoft.com/office/drawing/2014/main" id="{127BB392-3654-412D-ADA6-B6B77C3428CC}"/>
              </a:ext>
            </a:extLst>
          </p:cNvPr>
          <p:cNvSpPr txBox="1"/>
          <p:nvPr/>
        </p:nvSpPr>
        <p:spPr>
          <a:xfrm>
            <a:off x="6034035" y="5826679"/>
            <a:ext cx="1189910" cy="487313"/>
          </a:xfrm>
          <a:prstGeom prst="rect">
            <a:avLst/>
          </a:prstGeom>
        </p:spPr>
        <p:txBody>
          <a:bodyPr vert="horz" wrap="square" lIns="0" tIns="12700" rIns="0" bIns="0" rtlCol="0" anchor="t">
            <a:spAutoFit/>
          </a:bodyPr>
          <a:lstStyle/>
          <a:p>
            <a:pPr marL="12700" marR="5080" algn="ctr">
              <a:spcBef>
                <a:spcPts val="95"/>
              </a:spcBef>
              <a:defRPr/>
            </a:pPr>
            <a:r>
              <a:rPr kumimoji="0" lang="en-IN" sz="1000" b="1" i="0" u="none" strike="noStrike" kern="1200" cap="none" spc="-5" normalizeH="0" baseline="0" noProof="0" dirty="0">
                <a:ln>
                  <a:noFill/>
                </a:ln>
                <a:solidFill>
                  <a:schemeClr val="accent1"/>
                </a:solidFill>
                <a:effectLst/>
                <a:uLnTx/>
                <a:uFillTx/>
                <a:latin typeface="Ubuntu"/>
                <a:ea typeface="+mn-ea"/>
                <a:cs typeface="Verdana"/>
              </a:rPr>
              <a:t>1st </a:t>
            </a:r>
            <a:r>
              <a:rPr lang="en-IN" sz="1000" b="1" spc="-5" dirty="0">
                <a:solidFill>
                  <a:schemeClr val="accent1"/>
                </a:solidFill>
                <a:latin typeface="Ubuntu"/>
                <a:cs typeface="Verdana"/>
              </a:rPr>
              <a:t>client app </a:t>
            </a:r>
            <a:endParaRPr lang="en-IN" sz="1000" b="1" i="0" u="none" strike="noStrike" kern="1200" cap="none" spc="-5" normalizeH="0" baseline="0" noProof="0" dirty="0">
              <a:ln>
                <a:noFill/>
              </a:ln>
              <a:solidFill>
                <a:schemeClr val="accent1"/>
              </a:solidFill>
              <a:effectLst/>
              <a:uLnTx/>
              <a:uFillTx/>
              <a:latin typeface="Ubuntu"/>
              <a:cs typeface="Verdana"/>
            </a:endParaRPr>
          </a:p>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lang="en-IN" sz="1000" b="1" i="0" u="none" strike="noStrike" kern="1200" cap="none" spc="-5" normalizeH="0" baseline="0" noProof="0" dirty="0">
                <a:ln>
                  <a:noFill/>
                </a:ln>
                <a:solidFill>
                  <a:schemeClr val="accent1"/>
                </a:solidFill>
                <a:effectLst/>
                <a:uLnTx/>
                <a:uFillTx/>
                <a:latin typeface="Ubuntu"/>
                <a:ea typeface="+mn-ea"/>
                <a:cs typeface="Verdana"/>
              </a:rPr>
              <a:t>to be commercialized</a:t>
            </a:r>
            <a:endParaRPr lang="en-IN" sz="1000" b="1" i="0" u="none" strike="noStrike" kern="1200" cap="none" spc="0" normalizeH="0" baseline="0" noProof="0" dirty="0">
              <a:ln>
                <a:noFill/>
              </a:ln>
              <a:solidFill>
                <a:schemeClr val="accent1"/>
              </a:solidFill>
              <a:effectLst/>
              <a:uLnTx/>
              <a:uFillTx/>
              <a:latin typeface="Ubuntu"/>
              <a:cs typeface="Verdana"/>
            </a:endParaRPr>
          </a:p>
        </p:txBody>
      </p:sp>
      <p:grpSp>
        <p:nvGrpSpPr>
          <p:cNvPr id="56" name="Group 55">
            <a:extLst>
              <a:ext uri="{FF2B5EF4-FFF2-40B4-BE49-F238E27FC236}">
                <a16:creationId xmlns:a16="http://schemas.microsoft.com/office/drawing/2014/main" id="{6CBD94C7-632F-2C78-9EE5-F1AB0885FEAA}"/>
              </a:ext>
            </a:extLst>
          </p:cNvPr>
          <p:cNvGrpSpPr/>
          <p:nvPr/>
        </p:nvGrpSpPr>
        <p:grpSpPr>
          <a:xfrm>
            <a:off x="6357494" y="5186323"/>
            <a:ext cx="542993" cy="543273"/>
            <a:chOff x="6095728" y="5208125"/>
            <a:chExt cx="542993" cy="543273"/>
          </a:xfrm>
        </p:grpSpPr>
        <p:sp>
          <p:nvSpPr>
            <p:cNvPr id="125" name="Freeform 188">
              <a:extLst>
                <a:ext uri="{FF2B5EF4-FFF2-40B4-BE49-F238E27FC236}">
                  <a16:creationId xmlns:a16="http://schemas.microsoft.com/office/drawing/2014/main" id="{DB7DA17D-B3B4-4E0B-B377-72AF72BB51D0}"/>
                </a:ext>
              </a:extLst>
            </p:cNvPr>
            <p:cNvSpPr>
              <a:spLocks/>
            </p:cNvSpPr>
            <p:nvPr/>
          </p:nvSpPr>
          <p:spPr bwMode="auto">
            <a:xfrm>
              <a:off x="6095728" y="5208125"/>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grpSp>
          <p:nvGrpSpPr>
            <p:cNvPr id="15" name="Group 14">
              <a:extLst>
                <a:ext uri="{FF2B5EF4-FFF2-40B4-BE49-F238E27FC236}">
                  <a16:creationId xmlns:a16="http://schemas.microsoft.com/office/drawing/2014/main" id="{5BFF168B-25BA-4A38-80A3-1EE6934C09A0}"/>
                </a:ext>
              </a:extLst>
            </p:cNvPr>
            <p:cNvGrpSpPr/>
            <p:nvPr/>
          </p:nvGrpSpPr>
          <p:grpSpPr>
            <a:xfrm>
              <a:off x="6201776" y="5297721"/>
              <a:ext cx="330896" cy="364082"/>
              <a:chOff x="8169421" y="5285021"/>
              <a:chExt cx="330896" cy="364082"/>
            </a:xfrm>
          </p:grpSpPr>
          <p:sp>
            <p:nvSpPr>
              <p:cNvPr id="123" name="Freeform 807">
                <a:extLst>
                  <a:ext uri="{FF2B5EF4-FFF2-40B4-BE49-F238E27FC236}">
                    <a16:creationId xmlns:a16="http://schemas.microsoft.com/office/drawing/2014/main" id="{EAD02467-0A5A-4F25-8286-784BCD94A859}"/>
                  </a:ext>
                </a:extLst>
              </p:cNvPr>
              <p:cNvSpPr>
                <a:spLocks noChangeAspect="1" noEditPoints="1"/>
              </p:cNvSpPr>
              <p:nvPr/>
            </p:nvSpPr>
            <p:spPr bwMode="auto">
              <a:xfrm>
                <a:off x="8169421" y="5332392"/>
                <a:ext cx="323596" cy="316711"/>
              </a:xfrm>
              <a:custGeom>
                <a:avLst/>
                <a:gdLst/>
                <a:ahLst/>
                <a:cxnLst>
                  <a:cxn ang="0">
                    <a:pos x="0" y="649"/>
                  </a:cxn>
                  <a:cxn ang="0">
                    <a:pos x="1318" y="649"/>
                  </a:cxn>
                  <a:cxn ang="0">
                    <a:pos x="783" y="1238"/>
                  </a:cxn>
                  <a:cxn ang="0">
                    <a:pos x="1026" y="989"/>
                  </a:cxn>
                  <a:cxn ang="0">
                    <a:pos x="783" y="1238"/>
                  </a:cxn>
                  <a:cxn ang="0">
                    <a:pos x="458" y="311"/>
                  </a:cxn>
                  <a:cxn ang="0">
                    <a:pos x="449" y="84"/>
                  </a:cxn>
                  <a:cxn ang="0">
                    <a:pos x="884" y="623"/>
                  </a:cxn>
                  <a:cxn ang="0">
                    <a:pos x="1045" y="364"/>
                  </a:cxn>
                  <a:cxn ang="0">
                    <a:pos x="884" y="623"/>
                  </a:cxn>
                  <a:cxn ang="0">
                    <a:pos x="1046" y="935"/>
                  </a:cxn>
                  <a:cxn ang="0">
                    <a:pos x="884" y="676"/>
                  </a:cxn>
                  <a:cxn ang="0">
                    <a:pos x="485" y="623"/>
                  </a:cxn>
                  <a:cxn ang="0">
                    <a:pos x="811" y="364"/>
                  </a:cxn>
                  <a:cxn ang="0">
                    <a:pos x="485" y="623"/>
                  </a:cxn>
                  <a:cxn ang="0">
                    <a:pos x="811" y="935"/>
                  </a:cxn>
                  <a:cxn ang="0">
                    <a:pos x="485" y="676"/>
                  </a:cxn>
                  <a:cxn ang="0">
                    <a:pos x="223" y="623"/>
                  </a:cxn>
                  <a:cxn ang="0">
                    <a:pos x="449" y="364"/>
                  </a:cxn>
                  <a:cxn ang="0">
                    <a:pos x="223" y="623"/>
                  </a:cxn>
                  <a:cxn ang="0">
                    <a:pos x="449" y="935"/>
                  </a:cxn>
                  <a:cxn ang="0">
                    <a:pos x="223" y="676"/>
                  </a:cxn>
                  <a:cxn ang="0">
                    <a:pos x="1144" y="623"/>
                  </a:cxn>
                  <a:cxn ang="0">
                    <a:pos x="1197" y="364"/>
                  </a:cxn>
                  <a:cxn ang="0">
                    <a:pos x="1144" y="623"/>
                  </a:cxn>
                  <a:cxn ang="0">
                    <a:pos x="1026" y="311"/>
                  </a:cxn>
                  <a:cxn ang="0">
                    <a:pos x="783" y="60"/>
                  </a:cxn>
                  <a:cxn ang="0">
                    <a:pos x="121" y="364"/>
                  </a:cxn>
                  <a:cxn ang="0">
                    <a:pos x="170" y="623"/>
                  </a:cxn>
                  <a:cxn ang="0">
                    <a:pos x="121" y="364"/>
                  </a:cxn>
                  <a:cxn ang="0">
                    <a:pos x="212" y="935"/>
                  </a:cxn>
                  <a:cxn ang="0">
                    <a:pos x="49" y="676"/>
                  </a:cxn>
                  <a:cxn ang="0">
                    <a:pos x="447" y="1213"/>
                  </a:cxn>
                  <a:cxn ang="0">
                    <a:pos x="458" y="989"/>
                  </a:cxn>
                  <a:cxn ang="0">
                    <a:pos x="447" y="1213"/>
                  </a:cxn>
                  <a:cxn ang="0">
                    <a:pos x="1102" y="935"/>
                  </a:cxn>
                  <a:cxn ang="0">
                    <a:pos x="1270" y="676"/>
                  </a:cxn>
                  <a:cxn ang="0">
                    <a:pos x="1164" y="311"/>
                  </a:cxn>
                  <a:cxn ang="0">
                    <a:pos x="996" y="147"/>
                  </a:cxn>
                  <a:cxn ang="0">
                    <a:pos x="716" y="50"/>
                  </a:cxn>
                  <a:cxn ang="0">
                    <a:pos x="511" y="311"/>
                  </a:cxn>
                  <a:cxn ang="0">
                    <a:pos x="659" y="48"/>
                  </a:cxn>
                  <a:cxn ang="0">
                    <a:pos x="314" y="153"/>
                  </a:cxn>
                  <a:cxn ang="0">
                    <a:pos x="154" y="311"/>
                  </a:cxn>
                  <a:cxn ang="0">
                    <a:pos x="155" y="989"/>
                  </a:cxn>
                  <a:cxn ang="0">
                    <a:pos x="313" y="1145"/>
                  </a:cxn>
                  <a:cxn ang="0">
                    <a:pos x="597" y="1248"/>
                  </a:cxn>
                  <a:cxn ang="0">
                    <a:pos x="803" y="989"/>
                  </a:cxn>
                  <a:cxn ang="0">
                    <a:pos x="659" y="1251"/>
                  </a:cxn>
                  <a:cxn ang="0">
                    <a:pos x="997" y="1150"/>
                  </a:cxn>
                  <a:cxn ang="0">
                    <a:pos x="1163" y="989"/>
                  </a:cxn>
                </a:cxnLst>
                <a:rect l="0" t="0" r="r" b="b"/>
                <a:pathLst>
                  <a:path w="1318" h="1299">
                    <a:moveTo>
                      <a:pt x="659" y="0"/>
                    </a:moveTo>
                    <a:cubicBezTo>
                      <a:pt x="296" y="0"/>
                      <a:pt x="0" y="291"/>
                      <a:pt x="0" y="649"/>
                    </a:cubicBezTo>
                    <a:cubicBezTo>
                      <a:pt x="0" y="1007"/>
                      <a:pt x="296" y="1299"/>
                      <a:pt x="659" y="1299"/>
                    </a:cubicBezTo>
                    <a:cubicBezTo>
                      <a:pt x="1023" y="1299"/>
                      <a:pt x="1318" y="1007"/>
                      <a:pt x="1318" y="649"/>
                    </a:cubicBezTo>
                    <a:cubicBezTo>
                      <a:pt x="1318" y="291"/>
                      <a:pt x="1023" y="0"/>
                      <a:pt x="659" y="0"/>
                    </a:cubicBezTo>
                    <a:close/>
                    <a:moveTo>
                      <a:pt x="783" y="1238"/>
                    </a:moveTo>
                    <a:cubicBezTo>
                      <a:pt x="814" y="1177"/>
                      <a:pt x="839" y="1092"/>
                      <a:pt x="856" y="989"/>
                    </a:cubicBezTo>
                    <a:cubicBezTo>
                      <a:pt x="1026" y="989"/>
                      <a:pt x="1026" y="989"/>
                      <a:pt x="1026" y="989"/>
                    </a:cubicBezTo>
                    <a:cubicBezTo>
                      <a:pt x="985" y="1085"/>
                      <a:pt x="930" y="1162"/>
                      <a:pt x="864" y="1216"/>
                    </a:cubicBezTo>
                    <a:cubicBezTo>
                      <a:pt x="838" y="1225"/>
                      <a:pt x="811" y="1233"/>
                      <a:pt x="783" y="1238"/>
                    </a:cubicBezTo>
                    <a:close/>
                    <a:moveTo>
                      <a:pt x="531" y="61"/>
                    </a:moveTo>
                    <a:cubicBezTo>
                      <a:pt x="500" y="123"/>
                      <a:pt x="475" y="208"/>
                      <a:pt x="458" y="311"/>
                    </a:cubicBezTo>
                    <a:cubicBezTo>
                      <a:pt x="288" y="311"/>
                      <a:pt x="288" y="311"/>
                      <a:pt x="288" y="311"/>
                    </a:cubicBezTo>
                    <a:cubicBezTo>
                      <a:pt x="328" y="215"/>
                      <a:pt x="383" y="138"/>
                      <a:pt x="449" y="84"/>
                    </a:cubicBezTo>
                    <a:cubicBezTo>
                      <a:pt x="475" y="75"/>
                      <a:pt x="503" y="67"/>
                      <a:pt x="531" y="61"/>
                    </a:cubicBezTo>
                    <a:close/>
                    <a:moveTo>
                      <a:pt x="884" y="623"/>
                    </a:moveTo>
                    <a:cubicBezTo>
                      <a:pt x="883" y="534"/>
                      <a:pt x="876" y="445"/>
                      <a:pt x="865" y="364"/>
                    </a:cubicBezTo>
                    <a:cubicBezTo>
                      <a:pt x="1045" y="364"/>
                      <a:pt x="1045" y="364"/>
                      <a:pt x="1045" y="364"/>
                    </a:cubicBezTo>
                    <a:cubicBezTo>
                      <a:pt x="1073" y="445"/>
                      <a:pt x="1088" y="532"/>
                      <a:pt x="1091" y="623"/>
                    </a:cubicBezTo>
                    <a:lnTo>
                      <a:pt x="884" y="623"/>
                    </a:lnTo>
                    <a:close/>
                    <a:moveTo>
                      <a:pt x="1091" y="676"/>
                    </a:moveTo>
                    <a:cubicBezTo>
                      <a:pt x="1088" y="766"/>
                      <a:pt x="1073" y="853"/>
                      <a:pt x="1046" y="935"/>
                    </a:cubicBezTo>
                    <a:cubicBezTo>
                      <a:pt x="865" y="935"/>
                      <a:pt x="865" y="935"/>
                      <a:pt x="865" y="935"/>
                    </a:cubicBezTo>
                    <a:cubicBezTo>
                      <a:pt x="876" y="854"/>
                      <a:pt x="883" y="765"/>
                      <a:pt x="884" y="676"/>
                    </a:cubicBezTo>
                    <a:lnTo>
                      <a:pt x="1091" y="676"/>
                    </a:lnTo>
                    <a:close/>
                    <a:moveTo>
                      <a:pt x="485" y="623"/>
                    </a:moveTo>
                    <a:cubicBezTo>
                      <a:pt x="486" y="534"/>
                      <a:pt x="492" y="447"/>
                      <a:pt x="503" y="364"/>
                    </a:cubicBezTo>
                    <a:cubicBezTo>
                      <a:pt x="811" y="364"/>
                      <a:pt x="811" y="364"/>
                      <a:pt x="811" y="364"/>
                    </a:cubicBezTo>
                    <a:cubicBezTo>
                      <a:pt x="822" y="447"/>
                      <a:pt x="828" y="534"/>
                      <a:pt x="829" y="623"/>
                    </a:cubicBezTo>
                    <a:lnTo>
                      <a:pt x="485" y="623"/>
                    </a:lnTo>
                    <a:close/>
                    <a:moveTo>
                      <a:pt x="829" y="676"/>
                    </a:moveTo>
                    <a:cubicBezTo>
                      <a:pt x="828" y="765"/>
                      <a:pt x="822" y="852"/>
                      <a:pt x="811" y="935"/>
                    </a:cubicBezTo>
                    <a:cubicBezTo>
                      <a:pt x="503" y="935"/>
                      <a:pt x="503" y="935"/>
                      <a:pt x="503" y="935"/>
                    </a:cubicBezTo>
                    <a:cubicBezTo>
                      <a:pt x="492" y="852"/>
                      <a:pt x="486" y="765"/>
                      <a:pt x="485" y="676"/>
                    </a:cubicBezTo>
                    <a:lnTo>
                      <a:pt x="829" y="676"/>
                    </a:lnTo>
                    <a:close/>
                    <a:moveTo>
                      <a:pt x="223" y="623"/>
                    </a:moveTo>
                    <a:cubicBezTo>
                      <a:pt x="226" y="533"/>
                      <a:pt x="241" y="446"/>
                      <a:pt x="268" y="364"/>
                    </a:cubicBezTo>
                    <a:cubicBezTo>
                      <a:pt x="449" y="364"/>
                      <a:pt x="449" y="364"/>
                      <a:pt x="449" y="364"/>
                    </a:cubicBezTo>
                    <a:cubicBezTo>
                      <a:pt x="438" y="446"/>
                      <a:pt x="431" y="535"/>
                      <a:pt x="430" y="623"/>
                    </a:cubicBezTo>
                    <a:lnTo>
                      <a:pt x="223" y="623"/>
                    </a:lnTo>
                    <a:close/>
                    <a:moveTo>
                      <a:pt x="430" y="676"/>
                    </a:moveTo>
                    <a:cubicBezTo>
                      <a:pt x="431" y="764"/>
                      <a:pt x="438" y="853"/>
                      <a:pt x="449" y="935"/>
                    </a:cubicBezTo>
                    <a:cubicBezTo>
                      <a:pt x="268" y="935"/>
                      <a:pt x="268" y="935"/>
                      <a:pt x="268" y="935"/>
                    </a:cubicBezTo>
                    <a:cubicBezTo>
                      <a:pt x="241" y="853"/>
                      <a:pt x="226" y="766"/>
                      <a:pt x="223" y="676"/>
                    </a:cubicBezTo>
                    <a:lnTo>
                      <a:pt x="430" y="676"/>
                    </a:lnTo>
                    <a:close/>
                    <a:moveTo>
                      <a:pt x="1144" y="623"/>
                    </a:moveTo>
                    <a:cubicBezTo>
                      <a:pt x="1142" y="532"/>
                      <a:pt x="1128" y="445"/>
                      <a:pt x="1102" y="364"/>
                    </a:cubicBezTo>
                    <a:cubicBezTo>
                      <a:pt x="1197" y="364"/>
                      <a:pt x="1197" y="364"/>
                      <a:pt x="1197" y="364"/>
                    </a:cubicBezTo>
                    <a:cubicBezTo>
                      <a:pt x="1240" y="442"/>
                      <a:pt x="1266" y="530"/>
                      <a:pt x="1270" y="623"/>
                    </a:cubicBezTo>
                    <a:lnTo>
                      <a:pt x="1144" y="623"/>
                    </a:lnTo>
                    <a:close/>
                    <a:moveTo>
                      <a:pt x="861" y="82"/>
                    </a:moveTo>
                    <a:cubicBezTo>
                      <a:pt x="929" y="135"/>
                      <a:pt x="985" y="214"/>
                      <a:pt x="1026" y="311"/>
                    </a:cubicBezTo>
                    <a:cubicBezTo>
                      <a:pt x="856" y="311"/>
                      <a:pt x="856" y="311"/>
                      <a:pt x="856" y="311"/>
                    </a:cubicBezTo>
                    <a:cubicBezTo>
                      <a:pt x="839" y="207"/>
                      <a:pt x="813" y="122"/>
                      <a:pt x="783" y="60"/>
                    </a:cubicBezTo>
                    <a:cubicBezTo>
                      <a:pt x="810" y="65"/>
                      <a:pt x="836" y="73"/>
                      <a:pt x="861" y="82"/>
                    </a:cubicBezTo>
                    <a:close/>
                    <a:moveTo>
                      <a:pt x="121" y="364"/>
                    </a:moveTo>
                    <a:cubicBezTo>
                      <a:pt x="212" y="364"/>
                      <a:pt x="212" y="364"/>
                      <a:pt x="212" y="364"/>
                    </a:cubicBezTo>
                    <a:cubicBezTo>
                      <a:pt x="186" y="445"/>
                      <a:pt x="172" y="532"/>
                      <a:pt x="170" y="623"/>
                    </a:cubicBezTo>
                    <a:cubicBezTo>
                      <a:pt x="49" y="623"/>
                      <a:pt x="49" y="623"/>
                      <a:pt x="49" y="623"/>
                    </a:cubicBezTo>
                    <a:cubicBezTo>
                      <a:pt x="53" y="530"/>
                      <a:pt x="79" y="442"/>
                      <a:pt x="121" y="364"/>
                    </a:cubicBezTo>
                    <a:close/>
                    <a:moveTo>
                      <a:pt x="170" y="676"/>
                    </a:moveTo>
                    <a:cubicBezTo>
                      <a:pt x="172" y="767"/>
                      <a:pt x="186" y="854"/>
                      <a:pt x="212" y="935"/>
                    </a:cubicBezTo>
                    <a:cubicBezTo>
                      <a:pt x="122" y="935"/>
                      <a:pt x="122" y="935"/>
                      <a:pt x="122" y="935"/>
                    </a:cubicBezTo>
                    <a:cubicBezTo>
                      <a:pt x="79" y="858"/>
                      <a:pt x="53" y="770"/>
                      <a:pt x="49" y="676"/>
                    </a:cubicBezTo>
                    <a:lnTo>
                      <a:pt x="170" y="676"/>
                    </a:lnTo>
                    <a:close/>
                    <a:moveTo>
                      <a:pt x="447" y="1213"/>
                    </a:moveTo>
                    <a:cubicBezTo>
                      <a:pt x="382" y="1160"/>
                      <a:pt x="327" y="1082"/>
                      <a:pt x="288" y="989"/>
                    </a:cubicBezTo>
                    <a:cubicBezTo>
                      <a:pt x="458" y="989"/>
                      <a:pt x="458" y="989"/>
                      <a:pt x="458" y="989"/>
                    </a:cubicBezTo>
                    <a:cubicBezTo>
                      <a:pt x="475" y="1091"/>
                      <a:pt x="500" y="1176"/>
                      <a:pt x="530" y="1237"/>
                    </a:cubicBezTo>
                    <a:cubicBezTo>
                      <a:pt x="502" y="1231"/>
                      <a:pt x="474" y="1223"/>
                      <a:pt x="447" y="1213"/>
                    </a:cubicBezTo>
                    <a:close/>
                    <a:moveTo>
                      <a:pt x="1197" y="935"/>
                    </a:moveTo>
                    <a:cubicBezTo>
                      <a:pt x="1102" y="935"/>
                      <a:pt x="1102" y="935"/>
                      <a:pt x="1102" y="935"/>
                    </a:cubicBezTo>
                    <a:cubicBezTo>
                      <a:pt x="1128" y="854"/>
                      <a:pt x="1142" y="767"/>
                      <a:pt x="1144" y="676"/>
                    </a:cubicBezTo>
                    <a:cubicBezTo>
                      <a:pt x="1270" y="676"/>
                      <a:pt x="1270" y="676"/>
                      <a:pt x="1270" y="676"/>
                    </a:cubicBezTo>
                    <a:cubicBezTo>
                      <a:pt x="1265" y="770"/>
                      <a:pt x="1239" y="858"/>
                      <a:pt x="1197" y="935"/>
                    </a:cubicBezTo>
                    <a:close/>
                    <a:moveTo>
                      <a:pt x="1164" y="311"/>
                    </a:moveTo>
                    <a:cubicBezTo>
                      <a:pt x="1083" y="311"/>
                      <a:pt x="1083" y="311"/>
                      <a:pt x="1083" y="311"/>
                    </a:cubicBezTo>
                    <a:cubicBezTo>
                      <a:pt x="1060" y="251"/>
                      <a:pt x="1031" y="195"/>
                      <a:pt x="996" y="147"/>
                    </a:cubicBezTo>
                    <a:cubicBezTo>
                      <a:pt x="1062" y="191"/>
                      <a:pt x="1119" y="246"/>
                      <a:pt x="1164" y="311"/>
                    </a:cubicBezTo>
                    <a:close/>
                    <a:moveTo>
                      <a:pt x="716" y="50"/>
                    </a:moveTo>
                    <a:cubicBezTo>
                      <a:pt x="751" y="103"/>
                      <a:pt x="782" y="196"/>
                      <a:pt x="803" y="311"/>
                    </a:cubicBezTo>
                    <a:cubicBezTo>
                      <a:pt x="511" y="311"/>
                      <a:pt x="511" y="311"/>
                      <a:pt x="511" y="311"/>
                    </a:cubicBezTo>
                    <a:cubicBezTo>
                      <a:pt x="531" y="196"/>
                      <a:pt x="562" y="104"/>
                      <a:pt x="598" y="51"/>
                    </a:cubicBezTo>
                    <a:cubicBezTo>
                      <a:pt x="618" y="49"/>
                      <a:pt x="638" y="48"/>
                      <a:pt x="659" y="48"/>
                    </a:cubicBezTo>
                    <a:cubicBezTo>
                      <a:pt x="678" y="48"/>
                      <a:pt x="697" y="49"/>
                      <a:pt x="716" y="50"/>
                    </a:cubicBezTo>
                    <a:close/>
                    <a:moveTo>
                      <a:pt x="314" y="153"/>
                    </a:moveTo>
                    <a:cubicBezTo>
                      <a:pt x="281" y="200"/>
                      <a:pt x="253" y="253"/>
                      <a:pt x="231" y="311"/>
                    </a:cubicBezTo>
                    <a:cubicBezTo>
                      <a:pt x="154" y="311"/>
                      <a:pt x="154" y="311"/>
                      <a:pt x="154" y="311"/>
                    </a:cubicBezTo>
                    <a:cubicBezTo>
                      <a:pt x="197" y="249"/>
                      <a:pt x="251" y="196"/>
                      <a:pt x="314" y="153"/>
                    </a:cubicBezTo>
                    <a:close/>
                    <a:moveTo>
                      <a:pt x="155" y="989"/>
                    </a:moveTo>
                    <a:cubicBezTo>
                      <a:pt x="231" y="989"/>
                      <a:pt x="231" y="989"/>
                      <a:pt x="231" y="989"/>
                    </a:cubicBezTo>
                    <a:cubicBezTo>
                      <a:pt x="252" y="1046"/>
                      <a:pt x="280" y="1098"/>
                      <a:pt x="313" y="1145"/>
                    </a:cubicBezTo>
                    <a:cubicBezTo>
                      <a:pt x="251" y="1103"/>
                      <a:pt x="198" y="1050"/>
                      <a:pt x="155" y="989"/>
                    </a:cubicBezTo>
                    <a:close/>
                    <a:moveTo>
                      <a:pt x="597" y="1248"/>
                    </a:moveTo>
                    <a:cubicBezTo>
                      <a:pt x="562" y="1194"/>
                      <a:pt x="531" y="1102"/>
                      <a:pt x="511" y="989"/>
                    </a:cubicBezTo>
                    <a:cubicBezTo>
                      <a:pt x="803" y="989"/>
                      <a:pt x="803" y="989"/>
                      <a:pt x="803" y="989"/>
                    </a:cubicBezTo>
                    <a:cubicBezTo>
                      <a:pt x="782" y="1103"/>
                      <a:pt x="752" y="1195"/>
                      <a:pt x="717" y="1248"/>
                    </a:cubicBezTo>
                    <a:cubicBezTo>
                      <a:pt x="698" y="1250"/>
                      <a:pt x="679" y="1251"/>
                      <a:pt x="659" y="1251"/>
                    </a:cubicBezTo>
                    <a:cubicBezTo>
                      <a:pt x="638" y="1251"/>
                      <a:pt x="617" y="1250"/>
                      <a:pt x="597" y="1248"/>
                    </a:cubicBezTo>
                    <a:close/>
                    <a:moveTo>
                      <a:pt x="997" y="1150"/>
                    </a:moveTo>
                    <a:cubicBezTo>
                      <a:pt x="1031" y="1102"/>
                      <a:pt x="1061" y="1048"/>
                      <a:pt x="1083" y="989"/>
                    </a:cubicBezTo>
                    <a:cubicBezTo>
                      <a:pt x="1163" y="989"/>
                      <a:pt x="1163" y="989"/>
                      <a:pt x="1163" y="989"/>
                    </a:cubicBezTo>
                    <a:cubicBezTo>
                      <a:pt x="1119" y="1053"/>
                      <a:pt x="1062" y="1107"/>
                      <a:pt x="997" y="1150"/>
                    </a:cubicBezTo>
                    <a:close/>
                  </a:path>
                </a:pathLst>
              </a:custGeom>
              <a:solidFill>
                <a:schemeClr val="bg1"/>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3746"/>
                  </a:solidFill>
                  <a:effectLst/>
                  <a:uLnTx/>
                  <a:uFillTx/>
                  <a:latin typeface="Ubuntu"/>
                  <a:ea typeface="+mn-ea"/>
                  <a:cs typeface="+mn-cs"/>
                </a:endParaRPr>
              </a:p>
            </p:txBody>
          </p:sp>
          <p:sp>
            <p:nvSpPr>
              <p:cNvPr id="127" name="Freeform 28">
                <a:extLst>
                  <a:ext uri="{FF2B5EF4-FFF2-40B4-BE49-F238E27FC236}">
                    <a16:creationId xmlns:a16="http://schemas.microsoft.com/office/drawing/2014/main" id="{B2FBBCDC-0D2C-43D1-B5B6-425A81FE583D}"/>
                  </a:ext>
                </a:extLst>
              </p:cNvPr>
              <p:cNvSpPr>
                <a:spLocks noChangeAspect="1" noEditPoints="1"/>
              </p:cNvSpPr>
              <p:nvPr/>
            </p:nvSpPr>
            <p:spPr bwMode="auto">
              <a:xfrm>
                <a:off x="8267169" y="5285021"/>
                <a:ext cx="108261" cy="148134"/>
              </a:xfrm>
              <a:custGeom>
                <a:avLst/>
                <a:gdLst/>
                <a:ahLst/>
                <a:cxnLst>
                  <a:cxn ang="0">
                    <a:pos x="301" y="202"/>
                  </a:cxn>
                  <a:cxn ang="0">
                    <a:pos x="200" y="304"/>
                  </a:cxn>
                  <a:cxn ang="0">
                    <a:pos x="98" y="202"/>
                  </a:cxn>
                  <a:cxn ang="0">
                    <a:pos x="200" y="101"/>
                  </a:cxn>
                  <a:cxn ang="0">
                    <a:pos x="301" y="202"/>
                  </a:cxn>
                  <a:cxn ang="0">
                    <a:pos x="407" y="202"/>
                  </a:cxn>
                  <a:cxn ang="0">
                    <a:pos x="204" y="0"/>
                  </a:cxn>
                  <a:cxn ang="0">
                    <a:pos x="0" y="202"/>
                  </a:cxn>
                  <a:cxn ang="0">
                    <a:pos x="47" y="332"/>
                  </a:cxn>
                  <a:cxn ang="0">
                    <a:pos x="204" y="557"/>
                  </a:cxn>
                  <a:cxn ang="0">
                    <a:pos x="363" y="328"/>
                  </a:cxn>
                  <a:cxn ang="0">
                    <a:pos x="378" y="306"/>
                  </a:cxn>
                  <a:cxn ang="0">
                    <a:pos x="380" y="304"/>
                  </a:cxn>
                  <a:cxn ang="0">
                    <a:pos x="380" y="304"/>
                  </a:cxn>
                  <a:cxn ang="0">
                    <a:pos x="407" y="202"/>
                  </a:cxn>
                </a:cxnLst>
                <a:rect l="0" t="0" r="r" b="b"/>
                <a:pathLst>
                  <a:path w="407" h="557">
                    <a:moveTo>
                      <a:pt x="301" y="202"/>
                    </a:moveTo>
                    <a:cubicBezTo>
                      <a:pt x="301" y="258"/>
                      <a:pt x="256" y="304"/>
                      <a:pt x="200" y="304"/>
                    </a:cubicBezTo>
                    <a:cubicBezTo>
                      <a:pt x="144" y="304"/>
                      <a:pt x="98" y="258"/>
                      <a:pt x="98" y="202"/>
                    </a:cubicBezTo>
                    <a:cubicBezTo>
                      <a:pt x="98" y="146"/>
                      <a:pt x="144" y="101"/>
                      <a:pt x="200" y="101"/>
                    </a:cubicBezTo>
                    <a:cubicBezTo>
                      <a:pt x="256" y="101"/>
                      <a:pt x="301" y="146"/>
                      <a:pt x="301" y="202"/>
                    </a:cubicBezTo>
                    <a:moveTo>
                      <a:pt x="407" y="202"/>
                    </a:moveTo>
                    <a:cubicBezTo>
                      <a:pt x="407" y="90"/>
                      <a:pt x="316" y="0"/>
                      <a:pt x="204" y="0"/>
                    </a:cubicBezTo>
                    <a:cubicBezTo>
                      <a:pt x="91" y="0"/>
                      <a:pt x="0" y="90"/>
                      <a:pt x="0" y="202"/>
                    </a:cubicBezTo>
                    <a:cubicBezTo>
                      <a:pt x="0" y="252"/>
                      <a:pt x="18" y="297"/>
                      <a:pt x="47" y="332"/>
                    </a:cubicBezTo>
                    <a:cubicBezTo>
                      <a:pt x="204" y="557"/>
                      <a:pt x="204" y="557"/>
                      <a:pt x="204" y="557"/>
                    </a:cubicBezTo>
                    <a:cubicBezTo>
                      <a:pt x="363" y="328"/>
                      <a:pt x="363" y="328"/>
                      <a:pt x="363" y="328"/>
                    </a:cubicBezTo>
                    <a:cubicBezTo>
                      <a:pt x="368" y="321"/>
                      <a:pt x="374" y="314"/>
                      <a:pt x="378" y="306"/>
                    </a:cubicBezTo>
                    <a:cubicBezTo>
                      <a:pt x="380" y="304"/>
                      <a:pt x="380" y="304"/>
                      <a:pt x="380" y="304"/>
                    </a:cubicBezTo>
                    <a:cubicBezTo>
                      <a:pt x="380" y="304"/>
                      <a:pt x="380" y="304"/>
                      <a:pt x="380" y="304"/>
                    </a:cubicBezTo>
                    <a:cubicBezTo>
                      <a:pt x="397" y="274"/>
                      <a:pt x="407" y="239"/>
                      <a:pt x="407" y="202"/>
                    </a:cubicBezTo>
                  </a:path>
                </a:pathLst>
              </a:cu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79BAA"/>
                  </a:solidFill>
                  <a:effectLst/>
                  <a:uLnTx/>
                  <a:uFillTx/>
                  <a:latin typeface="Ubuntu"/>
                  <a:ea typeface="+mn-ea"/>
                  <a:cs typeface="+mn-cs"/>
                </a:endParaRPr>
              </a:p>
            </p:txBody>
          </p:sp>
          <p:sp>
            <p:nvSpPr>
              <p:cNvPr id="128" name="Freeform 28">
                <a:extLst>
                  <a:ext uri="{FF2B5EF4-FFF2-40B4-BE49-F238E27FC236}">
                    <a16:creationId xmlns:a16="http://schemas.microsoft.com/office/drawing/2014/main" id="{9AD0FD13-BF4F-4DAF-AC53-2CAD29EC9629}"/>
                  </a:ext>
                </a:extLst>
              </p:cNvPr>
              <p:cNvSpPr>
                <a:spLocks noChangeAspect="1" noEditPoints="1"/>
              </p:cNvSpPr>
              <p:nvPr/>
            </p:nvSpPr>
            <p:spPr bwMode="auto">
              <a:xfrm>
                <a:off x="8191756" y="5433155"/>
                <a:ext cx="108261" cy="148134"/>
              </a:xfrm>
              <a:custGeom>
                <a:avLst/>
                <a:gdLst/>
                <a:ahLst/>
                <a:cxnLst>
                  <a:cxn ang="0">
                    <a:pos x="301" y="202"/>
                  </a:cxn>
                  <a:cxn ang="0">
                    <a:pos x="200" y="304"/>
                  </a:cxn>
                  <a:cxn ang="0">
                    <a:pos x="98" y="202"/>
                  </a:cxn>
                  <a:cxn ang="0">
                    <a:pos x="200" y="101"/>
                  </a:cxn>
                  <a:cxn ang="0">
                    <a:pos x="301" y="202"/>
                  </a:cxn>
                  <a:cxn ang="0">
                    <a:pos x="407" y="202"/>
                  </a:cxn>
                  <a:cxn ang="0">
                    <a:pos x="204" y="0"/>
                  </a:cxn>
                  <a:cxn ang="0">
                    <a:pos x="0" y="202"/>
                  </a:cxn>
                  <a:cxn ang="0">
                    <a:pos x="47" y="332"/>
                  </a:cxn>
                  <a:cxn ang="0">
                    <a:pos x="204" y="557"/>
                  </a:cxn>
                  <a:cxn ang="0">
                    <a:pos x="363" y="328"/>
                  </a:cxn>
                  <a:cxn ang="0">
                    <a:pos x="378" y="306"/>
                  </a:cxn>
                  <a:cxn ang="0">
                    <a:pos x="380" y="304"/>
                  </a:cxn>
                  <a:cxn ang="0">
                    <a:pos x="380" y="304"/>
                  </a:cxn>
                  <a:cxn ang="0">
                    <a:pos x="407" y="202"/>
                  </a:cxn>
                </a:cxnLst>
                <a:rect l="0" t="0" r="r" b="b"/>
                <a:pathLst>
                  <a:path w="407" h="557">
                    <a:moveTo>
                      <a:pt x="301" y="202"/>
                    </a:moveTo>
                    <a:cubicBezTo>
                      <a:pt x="301" y="258"/>
                      <a:pt x="256" y="304"/>
                      <a:pt x="200" y="304"/>
                    </a:cubicBezTo>
                    <a:cubicBezTo>
                      <a:pt x="144" y="304"/>
                      <a:pt x="98" y="258"/>
                      <a:pt x="98" y="202"/>
                    </a:cubicBezTo>
                    <a:cubicBezTo>
                      <a:pt x="98" y="146"/>
                      <a:pt x="144" y="101"/>
                      <a:pt x="200" y="101"/>
                    </a:cubicBezTo>
                    <a:cubicBezTo>
                      <a:pt x="256" y="101"/>
                      <a:pt x="301" y="146"/>
                      <a:pt x="301" y="202"/>
                    </a:cubicBezTo>
                    <a:moveTo>
                      <a:pt x="407" y="202"/>
                    </a:moveTo>
                    <a:cubicBezTo>
                      <a:pt x="407" y="90"/>
                      <a:pt x="316" y="0"/>
                      <a:pt x="204" y="0"/>
                    </a:cubicBezTo>
                    <a:cubicBezTo>
                      <a:pt x="91" y="0"/>
                      <a:pt x="0" y="90"/>
                      <a:pt x="0" y="202"/>
                    </a:cubicBezTo>
                    <a:cubicBezTo>
                      <a:pt x="0" y="252"/>
                      <a:pt x="18" y="297"/>
                      <a:pt x="47" y="332"/>
                    </a:cubicBezTo>
                    <a:cubicBezTo>
                      <a:pt x="204" y="557"/>
                      <a:pt x="204" y="557"/>
                      <a:pt x="204" y="557"/>
                    </a:cubicBezTo>
                    <a:cubicBezTo>
                      <a:pt x="363" y="328"/>
                      <a:pt x="363" y="328"/>
                      <a:pt x="363" y="328"/>
                    </a:cubicBezTo>
                    <a:cubicBezTo>
                      <a:pt x="368" y="321"/>
                      <a:pt x="374" y="314"/>
                      <a:pt x="378" y="306"/>
                    </a:cubicBezTo>
                    <a:cubicBezTo>
                      <a:pt x="380" y="304"/>
                      <a:pt x="380" y="304"/>
                      <a:pt x="380" y="304"/>
                    </a:cubicBezTo>
                    <a:cubicBezTo>
                      <a:pt x="380" y="304"/>
                      <a:pt x="380" y="304"/>
                      <a:pt x="380" y="304"/>
                    </a:cubicBezTo>
                    <a:cubicBezTo>
                      <a:pt x="397" y="274"/>
                      <a:pt x="407" y="239"/>
                      <a:pt x="407" y="202"/>
                    </a:cubicBezTo>
                  </a:path>
                </a:pathLst>
              </a:cu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79BAA"/>
                  </a:solidFill>
                  <a:effectLst/>
                  <a:uLnTx/>
                  <a:uFillTx/>
                  <a:latin typeface="Ubuntu"/>
                  <a:ea typeface="+mn-ea"/>
                  <a:cs typeface="+mn-cs"/>
                </a:endParaRPr>
              </a:p>
            </p:txBody>
          </p:sp>
          <p:sp>
            <p:nvSpPr>
              <p:cNvPr id="129" name="Freeform 28">
                <a:extLst>
                  <a:ext uri="{FF2B5EF4-FFF2-40B4-BE49-F238E27FC236}">
                    <a16:creationId xmlns:a16="http://schemas.microsoft.com/office/drawing/2014/main" id="{C73A4D8F-7B5B-44B3-B597-30697E322A00}"/>
                  </a:ext>
                </a:extLst>
              </p:cNvPr>
              <p:cNvSpPr>
                <a:spLocks noChangeAspect="1" noEditPoints="1"/>
              </p:cNvSpPr>
              <p:nvPr/>
            </p:nvSpPr>
            <p:spPr bwMode="auto">
              <a:xfrm>
                <a:off x="8392056" y="5364262"/>
                <a:ext cx="108261" cy="148134"/>
              </a:xfrm>
              <a:custGeom>
                <a:avLst/>
                <a:gdLst/>
                <a:ahLst/>
                <a:cxnLst>
                  <a:cxn ang="0">
                    <a:pos x="301" y="202"/>
                  </a:cxn>
                  <a:cxn ang="0">
                    <a:pos x="200" y="304"/>
                  </a:cxn>
                  <a:cxn ang="0">
                    <a:pos x="98" y="202"/>
                  </a:cxn>
                  <a:cxn ang="0">
                    <a:pos x="200" y="101"/>
                  </a:cxn>
                  <a:cxn ang="0">
                    <a:pos x="301" y="202"/>
                  </a:cxn>
                  <a:cxn ang="0">
                    <a:pos x="407" y="202"/>
                  </a:cxn>
                  <a:cxn ang="0">
                    <a:pos x="204" y="0"/>
                  </a:cxn>
                  <a:cxn ang="0">
                    <a:pos x="0" y="202"/>
                  </a:cxn>
                  <a:cxn ang="0">
                    <a:pos x="47" y="332"/>
                  </a:cxn>
                  <a:cxn ang="0">
                    <a:pos x="204" y="557"/>
                  </a:cxn>
                  <a:cxn ang="0">
                    <a:pos x="363" y="328"/>
                  </a:cxn>
                  <a:cxn ang="0">
                    <a:pos x="378" y="306"/>
                  </a:cxn>
                  <a:cxn ang="0">
                    <a:pos x="380" y="304"/>
                  </a:cxn>
                  <a:cxn ang="0">
                    <a:pos x="380" y="304"/>
                  </a:cxn>
                  <a:cxn ang="0">
                    <a:pos x="407" y="202"/>
                  </a:cxn>
                </a:cxnLst>
                <a:rect l="0" t="0" r="r" b="b"/>
                <a:pathLst>
                  <a:path w="407" h="557">
                    <a:moveTo>
                      <a:pt x="301" y="202"/>
                    </a:moveTo>
                    <a:cubicBezTo>
                      <a:pt x="301" y="258"/>
                      <a:pt x="256" y="304"/>
                      <a:pt x="200" y="304"/>
                    </a:cubicBezTo>
                    <a:cubicBezTo>
                      <a:pt x="144" y="304"/>
                      <a:pt x="98" y="258"/>
                      <a:pt x="98" y="202"/>
                    </a:cubicBezTo>
                    <a:cubicBezTo>
                      <a:pt x="98" y="146"/>
                      <a:pt x="144" y="101"/>
                      <a:pt x="200" y="101"/>
                    </a:cubicBezTo>
                    <a:cubicBezTo>
                      <a:pt x="256" y="101"/>
                      <a:pt x="301" y="146"/>
                      <a:pt x="301" y="202"/>
                    </a:cubicBezTo>
                    <a:moveTo>
                      <a:pt x="407" y="202"/>
                    </a:moveTo>
                    <a:cubicBezTo>
                      <a:pt x="407" y="90"/>
                      <a:pt x="316" y="0"/>
                      <a:pt x="204" y="0"/>
                    </a:cubicBezTo>
                    <a:cubicBezTo>
                      <a:pt x="91" y="0"/>
                      <a:pt x="0" y="90"/>
                      <a:pt x="0" y="202"/>
                    </a:cubicBezTo>
                    <a:cubicBezTo>
                      <a:pt x="0" y="252"/>
                      <a:pt x="18" y="297"/>
                      <a:pt x="47" y="332"/>
                    </a:cubicBezTo>
                    <a:cubicBezTo>
                      <a:pt x="204" y="557"/>
                      <a:pt x="204" y="557"/>
                      <a:pt x="204" y="557"/>
                    </a:cubicBezTo>
                    <a:cubicBezTo>
                      <a:pt x="363" y="328"/>
                      <a:pt x="363" y="328"/>
                      <a:pt x="363" y="328"/>
                    </a:cubicBezTo>
                    <a:cubicBezTo>
                      <a:pt x="368" y="321"/>
                      <a:pt x="374" y="314"/>
                      <a:pt x="378" y="306"/>
                    </a:cubicBezTo>
                    <a:cubicBezTo>
                      <a:pt x="380" y="304"/>
                      <a:pt x="380" y="304"/>
                      <a:pt x="380" y="304"/>
                    </a:cubicBezTo>
                    <a:cubicBezTo>
                      <a:pt x="380" y="304"/>
                      <a:pt x="380" y="304"/>
                      <a:pt x="380" y="304"/>
                    </a:cubicBezTo>
                    <a:cubicBezTo>
                      <a:pt x="397" y="274"/>
                      <a:pt x="407" y="239"/>
                      <a:pt x="407" y="202"/>
                    </a:cubicBezTo>
                  </a:path>
                </a:pathLst>
              </a:cu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79BAA"/>
                  </a:solidFill>
                  <a:effectLst/>
                  <a:uLnTx/>
                  <a:uFillTx/>
                  <a:latin typeface="Ubuntu"/>
                  <a:ea typeface="+mn-ea"/>
                  <a:cs typeface="+mn-cs"/>
                </a:endParaRPr>
              </a:p>
            </p:txBody>
          </p:sp>
        </p:grpSp>
      </p:grpSp>
      <p:sp>
        <p:nvSpPr>
          <p:cNvPr id="59" name="Rectangle: Rounded Corners 13">
            <a:extLst>
              <a:ext uri="{FF2B5EF4-FFF2-40B4-BE49-F238E27FC236}">
                <a16:creationId xmlns:a16="http://schemas.microsoft.com/office/drawing/2014/main" id="{784FEBE1-785B-44E3-B50F-380F9CB2FF23}"/>
              </a:ext>
            </a:extLst>
          </p:cNvPr>
          <p:cNvSpPr/>
          <p:nvPr/>
        </p:nvSpPr>
        <p:spPr>
          <a:xfrm>
            <a:off x="423956" y="5676636"/>
            <a:ext cx="2999676" cy="767949"/>
          </a:xfrm>
          <a:prstGeom prst="roundRect">
            <a:avLst>
              <a:gd name="adj" fmla="val 17880"/>
            </a:avLst>
          </a:prstGeom>
          <a:solidFill>
            <a:schemeClr val="bg1"/>
          </a:solidFill>
          <a:ln w="38100" cap="flat" cmpd="sng" algn="ctr">
            <a:solidFill>
              <a:schemeClr val="accent1"/>
            </a:solidFill>
            <a:prstDash val="solid"/>
            <a:miter lim="800000"/>
            <a:headEnd type="none" w="med" len="med"/>
            <a:tailEnd type="none" w="med" len="med"/>
          </a:ln>
          <a:effectLst>
            <a:outerShdw blurRad="292100" dist="88900" dir="3600000" algn="ctr" rotWithShape="0">
              <a:schemeClr val="accent4">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44" name="Rectangle à coins arrondis 23">
            <a:extLst>
              <a:ext uri="{FF2B5EF4-FFF2-40B4-BE49-F238E27FC236}">
                <a16:creationId xmlns:a16="http://schemas.microsoft.com/office/drawing/2014/main" id="{C95E3C40-A2D7-4AE4-3CC2-9ABD8E98F406}"/>
              </a:ext>
            </a:extLst>
          </p:cNvPr>
          <p:cNvSpPr/>
          <p:nvPr/>
        </p:nvSpPr>
        <p:spPr>
          <a:xfrm>
            <a:off x="1845782" y="2748633"/>
            <a:ext cx="4464807" cy="1282700"/>
          </a:xfrm>
          <a:prstGeom prst="roundRect">
            <a:avLst/>
          </a:prstGeom>
          <a:solidFill>
            <a:schemeClr val="bg1"/>
          </a:solidFill>
          <a:ln w="28575">
            <a:solidFill>
              <a:schemeClr val="accent1"/>
            </a:solidFill>
          </a:ln>
          <a:effectLst>
            <a:outerShdw blurRad="292100" dist="139700" dir="2700000" algn="tl" rotWithShape="0">
              <a:srgbClr val="333333">
                <a:alpha val="6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7918"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srgbClr val="FFFFFF"/>
              </a:solidFill>
              <a:effectLst/>
              <a:uLnTx/>
              <a:uFillTx/>
              <a:latin typeface="Ubuntu"/>
              <a:ea typeface="Verdana" pitchFamily="34" charset="0"/>
              <a:cs typeface="Verdana" pitchFamily="34" charset="0"/>
            </a:endParaRPr>
          </a:p>
        </p:txBody>
      </p:sp>
      <p:sp>
        <p:nvSpPr>
          <p:cNvPr id="104" name="Freeform 188">
            <a:extLst>
              <a:ext uri="{FF2B5EF4-FFF2-40B4-BE49-F238E27FC236}">
                <a16:creationId xmlns:a16="http://schemas.microsoft.com/office/drawing/2014/main" id="{EB4BBF42-E5B7-450F-926C-5813563F255E}"/>
              </a:ext>
            </a:extLst>
          </p:cNvPr>
          <p:cNvSpPr>
            <a:spLocks/>
          </p:cNvSpPr>
          <p:nvPr/>
        </p:nvSpPr>
        <p:spPr bwMode="auto">
          <a:xfrm>
            <a:off x="7865811" y="5186323"/>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grpSp>
        <p:nvGrpSpPr>
          <p:cNvPr id="83" name="Group 82">
            <a:extLst>
              <a:ext uri="{FF2B5EF4-FFF2-40B4-BE49-F238E27FC236}">
                <a16:creationId xmlns:a16="http://schemas.microsoft.com/office/drawing/2014/main" id="{20F69EF0-4361-4197-92F4-8124DD4834FE}"/>
              </a:ext>
            </a:extLst>
          </p:cNvPr>
          <p:cNvGrpSpPr>
            <a:grpSpLocks noChangeAspect="1"/>
          </p:cNvGrpSpPr>
          <p:nvPr/>
        </p:nvGrpSpPr>
        <p:grpSpPr>
          <a:xfrm>
            <a:off x="7986609" y="5273672"/>
            <a:ext cx="301396" cy="368576"/>
            <a:chOff x="1599532" y="931597"/>
            <a:chExt cx="4280218" cy="5234254"/>
          </a:xfrm>
        </p:grpSpPr>
        <p:sp>
          <p:nvSpPr>
            <p:cNvPr id="85" name="Freeform 7">
              <a:extLst>
                <a:ext uri="{FF2B5EF4-FFF2-40B4-BE49-F238E27FC236}">
                  <a16:creationId xmlns:a16="http://schemas.microsoft.com/office/drawing/2014/main" id="{176003AC-E344-4262-A863-F2DE8AE84998}"/>
                </a:ext>
              </a:extLst>
            </p:cNvPr>
            <p:cNvSpPr>
              <a:spLocks noChangeAspect="1"/>
            </p:cNvSpPr>
            <p:nvPr/>
          </p:nvSpPr>
          <p:spPr bwMode="auto">
            <a:xfrm>
              <a:off x="1599532" y="1449849"/>
              <a:ext cx="3381578" cy="4192817"/>
            </a:xfrm>
            <a:custGeom>
              <a:avLst/>
              <a:gdLst>
                <a:gd name="T0" fmla="*/ 0 w 1163"/>
                <a:gd name="T1" fmla="*/ 722 h 1442"/>
                <a:gd name="T2" fmla="*/ 0 w 1163"/>
                <a:gd name="T3" fmla="*/ 110 h 1442"/>
                <a:gd name="T4" fmla="*/ 23 w 1163"/>
                <a:gd name="T5" fmla="*/ 38 h 1442"/>
                <a:gd name="T6" fmla="*/ 94 w 1163"/>
                <a:gd name="T7" fmla="*/ 1 h 1442"/>
                <a:gd name="T8" fmla="*/ 270 w 1163"/>
                <a:gd name="T9" fmla="*/ 2 h 1442"/>
                <a:gd name="T10" fmla="*/ 285 w 1163"/>
                <a:gd name="T11" fmla="*/ 18 h 1442"/>
                <a:gd name="T12" fmla="*/ 405 w 1163"/>
                <a:gd name="T13" fmla="*/ 155 h 1442"/>
                <a:gd name="T14" fmla="*/ 757 w 1163"/>
                <a:gd name="T15" fmla="*/ 155 h 1442"/>
                <a:gd name="T16" fmla="*/ 877 w 1163"/>
                <a:gd name="T17" fmla="*/ 20 h 1442"/>
                <a:gd name="T18" fmla="*/ 895 w 1163"/>
                <a:gd name="T19" fmla="*/ 2 h 1442"/>
                <a:gd name="T20" fmla="*/ 1039 w 1163"/>
                <a:gd name="T21" fmla="*/ 2 h 1442"/>
                <a:gd name="T22" fmla="*/ 1113 w 1163"/>
                <a:gd name="T23" fmla="*/ 21 h 1442"/>
                <a:gd name="T24" fmla="*/ 1163 w 1163"/>
                <a:gd name="T25" fmla="*/ 113 h 1442"/>
                <a:gd name="T26" fmla="*/ 1163 w 1163"/>
                <a:gd name="T27" fmla="*/ 657 h 1442"/>
                <a:gd name="T28" fmla="*/ 1163 w 1163"/>
                <a:gd name="T29" fmla="*/ 861 h 1442"/>
                <a:gd name="T30" fmla="*/ 1146 w 1163"/>
                <a:gd name="T31" fmla="*/ 878 h 1442"/>
                <a:gd name="T32" fmla="*/ 1049 w 1163"/>
                <a:gd name="T33" fmla="*/ 887 h 1442"/>
                <a:gd name="T34" fmla="*/ 1032 w 1163"/>
                <a:gd name="T35" fmla="*/ 872 h 1442"/>
                <a:gd name="T36" fmla="*/ 1032 w 1163"/>
                <a:gd name="T37" fmla="*/ 312 h 1442"/>
                <a:gd name="T38" fmla="*/ 1006 w 1163"/>
                <a:gd name="T39" fmla="*/ 285 h 1442"/>
                <a:gd name="T40" fmla="*/ 152 w 1163"/>
                <a:gd name="T41" fmla="*/ 285 h 1442"/>
                <a:gd name="T42" fmla="*/ 128 w 1163"/>
                <a:gd name="T43" fmla="*/ 309 h 1442"/>
                <a:gd name="T44" fmla="*/ 128 w 1163"/>
                <a:gd name="T45" fmla="*/ 1289 h 1442"/>
                <a:gd name="T46" fmla="*/ 154 w 1163"/>
                <a:gd name="T47" fmla="*/ 1314 h 1442"/>
                <a:gd name="T48" fmla="*/ 704 w 1163"/>
                <a:gd name="T49" fmla="*/ 1313 h 1442"/>
                <a:gd name="T50" fmla="*/ 727 w 1163"/>
                <a:gd name="T51" fmla="*/ 1333 h 1442"/>
                <a:gd name="T52" fmla="*/ 749 w 1163"/>
                <a:gd name="T53" fmla="*/ 1428 h 1442"/>
                <a:gd name="T54" fmla="*/ 738 w 1163"/>
                <a:gd name="T55" fmla="*/ 1442 h 1442"/>
                <a:gd name="T56" fmla="*/ 100 w 1163"/>
                <a:gd name="T57" fmla="*/ 1442 h 1442"/>
                <a:gd name="T58" fmla="*/ 0 w 1163"/>
                <a:gd name="T59" fmla="*/ 1336 h 1442"/>
                <a:gd name="T60" fmla="*/ 0 w 1163"/>
                <a:gd name="T61" fmla="*/ 722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3" h="1442">
                  <a:moveTo>
                    <a:pt x="0" y="722"/>
                  </a:moveTo>
                  <a:cubicBezTo>
                    <a:pt x="0" y="518"/>
                    <a:pt x="0" y="314"/>
                    <a:pt x="0" y="110"/>
                  </a:cubicBezTo>
                  <a:cubicBezTo>
                    <a:pt x="0" y="83"/>
                    <a:pt x="7" y="59"/>
                    <a:pt x="23" y="38"/>
                  </a:cubicBezTo>
                  <a:cubicBezTo>
                    <a:pt x="40" y="14"/>
                    <a:pt x="62" y="0"/>
                    <a:pt x="94" y="1"/>
                  </a:cubicBezTo>
                  <a:cubicBezTo>
                    <a:pt x="153" y="3"/>
                    <a:pt x="211" y="2"/>
                    <a:pt x="270" y="2"/>
                  </a:cubicBezTo>
                  <a:cubicBezTo>
                    <a:pt x="282" y="2"/>
                    <a:pt x="286" y="3"/>
                    <a:pt x="285" y="18"/>
                  </a:cubicBezTo>
                  <a:cubicBezTo>
                    <a:pt x="279" y="90"/>
                    <a:pt x="332" y="153"/>
                    <a:pt x="405" y="155"/>
                  </a:cubicBezTo>
                  <a:cubicBezTo>
                    <a:pt x="522" y="157"/>
                    <a:pt x="639" y="157"/>
                    <a:pt x="757" y="155"/>
                  </a:cubicBezTo>
                  <a:cubicBezTo>
                    <a:pt x="829" y="153"/>
                    <a:pt x="880" y="93"/>
                    <a:pt x="877" y="20"/>
                  </a:cubicBezTo>
                  <a:cubicBezTo>
                    <a:pt x="876" y="4"/>
                    <a:pt x="880" y="1"/>
                    <a:pt x="895" y="2"/>
                  </a:cubicBezTo>
                  <a:cubicBezTo>
                    <a:pt x="943" y="3"/>
                    <a:pt x="991" y="2"/>
                    <a:pt x="1039" y="2"/>
                  </a:cubicBezTo>
                  <a:cubicBezTo>
                    <a:pt x="1065" y="2"/>
                    <a:pt x="1090" y="8"/>
                    <a:pt x="1113" y="21"/>
                  </a:cubicBezTo>
                  <a:cubicBezTo>
                    <a:pt x="1148" y="42"/>
                    <a:pt x="1163" y="73"/>
                    <a:pt x="1163" y="113"/>
                  </a:cubicBezTo>
                  <a:cubicBezTo>
                    <a:pt x="1163" y="294"/>
                    <a:pt x="1163" y="476"/>
                    <a:pt x="1163" y="657"/>
                  </a:cubicBezTo>
                  <a:cubicBezTo>
                    <a:pt x="1163" y="725"/>
                    <a:pt x="1162" y="793"/>
                    <a:pt x="1163" y="861"/>
                  </a:cubicBezTo>
                  <a:cubicBezTo>
                    <a:pt x="1163" y="873"/>
                    <a:pt x="1160" y="879"/>
                    <a:pt x="1146" y="878"/>
                  </a:cubicBezTo>
                  <a:cubicBezTo>
                    <a:pt x="1114" y="875"/>
                    <a:pt x="1081" y="878"/>
                    <a:pt x="1049" y="887"/>
                  </a:cubicBezTo>
                  <a:cubicBezTo>
                    <a:pt x="1034" y="891"/>
                    <a:pt x="1032" y="886"/>
                    <a:pt x="1032" y="872"/>
                  </a:cubicBezTo>
                  <a:cubicBezTo>
                    <a:pt x="1033" y="685"/>
                    <a:pt x="1032" y="499"/>
                    <a:pt x="1032" y="312"/>
                  </a:cubicBezTo>
                  <a:cubicBezTo>
                    <a:pt x="1032" y="281"/>
                    <a:pt x="1037" y="285"/>
                    <a:pt x="1006" y="285"/>
                  </a:cubicBezTo>
                  <a:cubicBezTo>
                    <a:pt x="722" y="285"/>
                    <a:pt x="437" y="286"/>
                    <a:pt x="152" y="285"/>
                  </a:cubicBezTo>
                  <a:cubicBezTo>
                    <a:pt x="133" y="285"/>
                    <a:pt x="128" y="290"/>
                    <a:pt x="128" y="309"/>
                  </a:cubicBezTo>
                  <a:cubicBezTo>
                    <a:pt x="129" y="636"/>
                    <a:pt x="129" y="962"/>
                    <a:pt x="128" y="1289"/>
                  </a:cubicBezTo>
                  <a:cubicBezTo>
                    <a:pt x="128" y="1310"/>
                    <a:pt x="134" y="1314"/>
                    <a:pt x="154" y="1314"/>
                  </a:cubicBezTo>
                  <a:cubicBezTo>
                    <a:pt x="337" y="1313"/>
                    <a:pt x="520" y="1314"/>
                    <a:pt x="704" y="1313"/>
                  </a:cubicBezTo>
                  <a:cubicBezTo>
                    <a:pt x="720" y="1313"/>
                    <a:pt x="726" y="1317"/>
                    <a:pt x="727" y="1333"/>
                  </a:cubicBezTo>
                  <a:cubicBezTo>
                    <a:pt x="729" y="1366"/>
                    <a:pt x="737" y="1398"/>
                    <a:pt x="749" y="1428"/>
                  </a:cubicBezTo>
                  <a:cubicBezTo>
                    <a:pt x="754" y="1441"/>
                    <a:pt x="749" y="1442"/>
                    <a:pt x="738" y="1442"/>
                  </a:cubicBezTo>
                  <a:cubicBezTo>
                    <a:pt x="526" y="1442"/>
                    <a:pt x="313" y="1442"/>
                    <a:pt x="100" y="1442"/>
                  </a:cubicBezTo>
                  <a:cubicBezTo>
                    <a:pt x="43" y="1442"/>
                    <a:pt x="0" y="1395"/>
                    <a:pt x="0" y="1336"/>
                  </a:cubicBezTo>
                  <a:cubicBezTo>
                    <a:pt x="0" y="1132"/>
                    <a:pt x="0" y="927"/>
                    <a:pt x="0" y="7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87" name="Freeform 8">
              <a:extLst>
                <a:ext uri="{FF2B5EF4-FFF2-40B4-BE49-F238E27FC236}">
                  <a16:creationId xmlns:a16="http://schemas.microsoft.com/office/drawing/2014/main" id="{1347D63E-B9EA-4E9E-81C0-1B97677622CC}"/>
                </a:ext>
              </a:extLst>
            </p:cNvPr>
            <p:cNvSpPr>
              <a:spLocks noChangeAspect="1" noEditPoints="1"/>
            </p:cNvSpPr>
            <p:nvPr/>
          </p:nvSpPr>
          <p:spPr bwMode="auto">
            <a:xfrm>
              <a:off x="3926139" y="4223325"/>
              <a:ext cx="1953611" cy="1942526"/>
            </a:xfrm>
            <a:custGeom>
              <a:avLst/>
              <a:gdLst>
                <a:gd name="T0" fmla="*/ 672 w 672"/>
                <a:gd name="T1" fmla="*/ 334 h 668"/>
                <a:gd name="T2" fmla="*/ 336 w 672"/>
                <a:gd name="T3" fmla="*/ 668 h 668"/>
                <a:gd name="T4" fmla="*/ 0 w 672"/>
                <a:gd name="T5" fmla="*/ 332 h 668"/>
                <a:gd name="T6" fmla="*/ 336 w 672"/>
                <a:gd name="T7" fmla="*/ 0 h 668"/>
                <a:gd name="T8" fmla="*/ 672 w 672"/>
                <a:gd name="T9" fmla="*/ 334 h 668"/>
                <a:gd name="T10" fmla="*/ 568 w 672"/>
                <a:gd name="T11" fmla="*/ 231 h 668"/>
                <a:gd name="T12" fmla="*/ 536 w 672"/>
                <a:gd name="T13" fmla="*/ 183 h 668"/>
                <a:gd name="T14" fmla="*/ 476 w 672"/>
                <a:gd name="T15" fmla="*/ 199 h 668"/>
                <a:gd name="T16" fmla="*/ 315 w 672"/>
                <a:gd name="T17" fmla="*/ 380 h 668"/>
                <a:gd name="T18" fmla="*/ 291 w 672"/>
                <a:gd name="T19" fmla="*/ 382 h 668"/>
                <a:gd name="T20" fmla="*/ 215 w 672"/>
                <a:gd name="T21" fmla="*/ 321 h 668"/>
                <a:gd name="T22" fmla="*/ 141 w 672"/>
                <a:gd name="T23" fmla="*/ 328 h 668"/>
                <a:gd name="T24" fmla="*/ 151 w 672"/>
                <a:gd name="T25" fmla="*/ 401 h 668"/>
                <a:gd name="T26" fmla="*/ 276 w 672"/>
                <a:gd name="T27" fmla="*/ 501 h 668"/>
                <a:gd name="T28" fmla="*/ 351 w 672"/>
                <a:gd name="T29" fmla="*/ 494 h 668"/>
                <a:gd name="T30" fmla="*/ 553 w 672"/>
                <a:gd name="T31" fmla="*/ 267 h 668"/>
                <a:gd name="T32" fmla="*/ 568 w 672"/>
                <a:gd name="T33" fmla="*/ 23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2" h="668">
                  <a:moveTo>
                    <a:pt x="672" y="334"/>
                  </a:moveTo>
                  <a:cubicBezTo>
                    <a:pt x="672" y="519"/>
                    <a:pt x="522" y="668"/>
                    <a:pt x="336" y="668"/>
                  </a:cubicBezTo>
                  <a:cubicBezTo>
                    <a:pt x="150" y="668"/>
                    <a:pt x="0" y="517"/>
                    <a:pt x="0" y="332"/>
                  </a:cubicBezTo>
                  <a:cubicBezTo>
                    <a:pt x="1" y="149"/>
                    <a:pt x="151" y="0"/>
                    <a:pt x="336" y="0"/>
                  </a:cubicBezTo>
                  <a:cubicBezTo>
                    <a:pt x="522" y="0"/>
                    <a:pt x="672" y="149"/>
                    <a:pt x="672" y="334"/>
                  </a:cubicBezTo>
                  <a:close/>
                  <a:moveTo>
                    <a:pt x="568" y="231"/>
                  </a:moveTo>
                  <a:cubicBezTo>
                    <a:pt x="568" y="210"/>
                    <a:pt x="556" y="191"/>
                    <a:pt x="536" y="183"/>
                  </a:cubicBezTo>
                  <a:cubicBezTo>
                    <a:pt x="514" y="175"/>
                    <a:pt x="493" y="180"/>
                    <a:pt x="476" y="199"/>
                  </a:cubicBezTo>
                  <a:cubicBezTo>
                    <a:pt x="422" y="259"/>
                    <a:pt x="369" y="319"/>
                    <a:pt x="315" y="380"/>
                  </a:cubicBezTo>
                  <a:cubicBezTo>
                    <a:pt x="307" y="390"/>
                    <a:pt x="301" y="390"/>
                    <a:pt x="291" y="382"/>
                  </a:cubicBezTo>
                  <a:cubicBezTo>
                    <a:pt x="267" y="361"/>
                    <a:pt x="241" y="341"/>
                    <a:pt x="215" y="321"/>
                  </a:cubicBezTo>
                  <a:cubicBezTo>
                    <a:pt x="189" y="301"/>
                    <a:pt x="159" y="305"/>
                    <a:pt x="141" y="328"/>
                  </a:cubicBezTo>
                  <a:cubicBezTo>
                    <a:pt x="123" y="351"/>
                    <a:pt x="127" y="381"/>
                    <a:pt x="151" y="401"/>
                  </a:cubicBezTo>
                  <a:cubicBezTo>
                    <a:pt x="193" y="435"/>
                    <a:pt x="234" y="468"/>
                    <a:pt x="276" y="501"/>
                  </a:cubicBezTo>
                  <a:cubicBezTo>
                    <a:pt x="302" y="520"/>
                    <a:pt x="330" y="518"/>
                    <a:pt x="351" y="494"/>
                  </a:cubicBezTo>
                  <a:cubicBezTo>
                    <a:pt x="419" y="418"/>
                    <a:pt x="486" y="343"/>
                    <a:pt x="553" y="267"/>
                  </a:cubicBezTo>
                  <a:cubicBezTo>
                    <a:pt x="563" y="257"/>
                    <a:pt x="569" y="245"/>
                    <a:pt x="568" y="2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88" name="Freeform 9">
              <a:extLst>
                <a:ext uri="{FF2B5EF4-FFF2-40B4-BE49-F238E27FC236}">
                  <a16:creationId xmlns:a16="http://schemas.microsoft.com/office/drawing/2014/main" id="{33740498-861C-4511-B443-373332D2E20B}"/>
                </a:ext>
              </a:extLst>
            </p:cNvPr>
            <p:cNvSpPr>
              <a:spLocks noChangeAspect="1" noEditPoints="1"/>
            </p:cNvSpPr>
            <p:nvPr/>
          </p:nvSpPr>
          <p:spPr bwMode="auto">
            <a:xfrm>
              <a:off x="2556021" y="931597"/>
              <a:ext cx="1453820" cy="826010"/>
            </a:xfrm>
            <a:custGeom>
              <a:avLst/>
              <a:gdLst>
                <a:gd name="T0" fmla="*/ 252 w 500"/>
                <a:gd name="T1" fmla="*/ 283 h 284"/>
                <a:gd name="T2" fmla="*/ 84 w 500"/>
                <a:gd name="T3" fmla="*/ 283 h 284"/>
                <a:gd name="T4" fmla="*/ 11 w 500"/>
                <a:gd name="T5" fmla="*/ 231 h 284"/>
                <a:gd name="T6" fmla="*/ 34 w 500"/>
                <a:gd name="T7" fmla="*/ 146 h 284"/>
                <a:gd name="T8" fmla="*/ 82 w 500"/>
                <a:gd name="T9" fmla="*/ 128 h 284"/>
                <a:gd name="T10" fmla="*/ 106 w 500"/>
                <a:gd name="T11" fmla="*/ 128 h 284"/>
                <a:gd name="T12" fmla="*/ 163 w 500"/>
                <a:gd name="T13" fmla="*/ 77 h 284"/>
                <a:gd name="T14" fmla="*/ 252 w 500"/>
                <a:gd name="T15" fmla="*/ 0 h 284"/>
                <a:gd name="T16" fmla="*/ 342 w 500"/>
                <a:gd name="T17" fmla="*/ 82 h 284"/>
                <a:gd name="T18" fmla="*/ 394 w 500"/>
                <a:gd name="T19" fmla="*/ 128 h 284"/>
                <a:gd name="T20" fmla="*/ 432 w 500"/>
                <a:gd name="T21" fmla="*/ 129 h 284"/>
                <a:gd name="T22" fmla="*/ 498 w 500"/>
                <a:gd name="T23" fmla="*/ 210 h 284"/>
                <a:gd name="T24" fmla="*/ 420 w 500"/>
                <a:gd name="T25" fmla="*/ 283 h 284"/>
                <a:gd name="T26" fmla="*/ 252 w 500"/>
                <a:gd name="T27" fmla="*/ 283 h 284"/>
                <a:gd name="T28" fmla="*/ 252 w 500"/>
                <a:gd name="T29" fmla="*/ 52 h 284"/>
                <a:gd name="T30" fmla="*/ 214 w 500"/>
                <a:gd name="T31" fmla="*/ 89 h 284"/>
                <a:gd name="T32" fmla="*/ 251 w 500"/>
                <a:gd name="T33" fmla="*/ 128 h 284"/>
                <a:gd name="T34" fmla="*/ 291 w 500"/>
                <a:gd name="T35" fmla="*/ 90 h 284"/>
                <a:gd name="T36" fmla="*/ 252 w 500"/>
                <a:gd name="T37" fmla="*/ 5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0" h="284">
                  <a:moveTo>
                    <a:pt x="252" y="283"/>
                  </a:moveTo>
                  <a:cubicBezTo>
                    <a:pt x="196" y="283"/>
                    <a:pt x="140" y="284"/>
                    <a:pt x="84" y="283"/>
                  </a:cubicBezTo>
                  <a:cubicBezTo>
                    <a:pt x="49" y="283"/>
                    <a:pt x="21" y="262"/>
                    <a:pt x="11" y="231"/>
                  </a:cubicBezTo>
                  <a:cubicBezTo>
                    <a:pt x="0" y="200"/>
                    <a:pt x="9" y="167"/>
                    <a:pt x="34" y="146"/>
                  </a:cubicBezTo>
                  <a:cubicBezTo>
                    <a:pt x="48" y="135"/>
                    <a:pt x="64" y="129"/>
                    <a:pt x="82" y="128"/>
                  </a:cubicBezTo>
                  <a:cubicBezTo>
                    <a:pt x="90" y="128"/>
                    <a:pt x="98" y="128"/>
                    <a:pt x="106" y="128"/>
                  </a:cubicBezTo>
                  <a:cubicBezTo>
                    <a:pt x="149" y="128"/>
                    <a:pt x="158" y="121"/>
                    <a:pt x="163" y="77"/>
                  </a:cubicBezTo>
                  <a:cubicBezTo>
                    <a:pt x="167" y="33"/>
                    <a:pt x="206" y="0"/>
                    <a:pt x="252" y="0"/>
                  </a:cubicBezTo>
                  <a:cubicBezTo>
                    <a:pt x="300" y="0"/>
                    <a:pt x="338" y="34"/>
                    <a:pt x="342" y="82"/>
                  </a:cubicBezTo>
                  <a:cubicBezTo>
                    <a:pt x="346" y="119"/>
                    <a:pt x="356" y="128"/>
                    <a:pt x="394" y="128"/>
                  </a:cubicBezTo>
                  <a:cubicBezTo>
                    <a:pt x="407" y="128"/>
                    <a:pt x="420" y="127"/>
                    <a:pt x="432" y="129"/>
                  </a:cubicBezTo>
                  <a:cubicBezTo>
                    <a:pt x="472" y="135"/>
                    <a:pt x="500" y="171"/>
                    <a:pt x="498" y="210"/>
                  </a:cubicBezTo>
                  <a:cubicBezTo>
                    <a:pt x="495" y="252"/>
                    <a:pt x="463" y="282"/>
                    <a:pt x="420" y="283"/>
                  </a:cubicBezTo>
                  <a:cubicBezTo>
                    <a:pt x="364" y="284"/>
                    <a:pt x="308" y="283"/>
                    <a:pt x="252" y="283"/>
                  </a:cubicBezTo>
                  <a:close/>
                  <a:moveTo>
                    <a:pt x="252" y="52"/>
                  </a:moveTo>
                  <a:cubicBezTo>
                    <a:pt x="231" y="52"/>
                    <a:pt x="214" y="68"/>
                    <a:pt x="214" y="89"/>
                  </a:cubicBezTo>
                  <a:cubicBezTo>
                    <a:pt x="214" y="111"/>
                    <a:pt x="230" y="128"/>
                    <a:pt x="251" y="128"/>
                  </a:cubicBezTo>
                  <a:cubicBezTo>
                    <a:pt x="273" y="129"/>
                    <a:pt x="291" y="111"/>
                    <a:pt x="291" y="90"/>
                  </a:cubicBezTo>
                  <a:cubicBezTo>
                    <a:pt x="291" y="69"/>
                    <a:pt x="273" y="52"/>
                    <a:pt x="252" y="5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89" name="Freeform 10">
              <a:extLst>
                <a:ext uri="{FF2B5EF4-FFF2-40B4-BE49-F238E27FC236}">
                  <a16:creationId xmlns:a16="http://schemas.microsoft.com/office/drawing/2014/main" id="{FF908D21-04BC-4353-B8E3-170DBF60B65B}"/>
                </a:ext>
              </a:extLst>
            </p:cNvPr>
            <p:cNvSpPr>
              <a:spLocks noChangeAspect="1"/>
            </p:cNvSpPr>
            <p:nvPr/>
          </p:nvSpPr>
          <p:spPr bwMode="auto">
            <a:xfrm>
              <a:off x="2948718" y="2650088"/>
              <a:ext cx="1355345" cy="227735"/>
            </a:xfrm>
            <a:custGeom>
              <a:avLst/>
              <a:gdLst>
                <a:gd name="T0" fmla="*/ 234 w 466"/>
                <a:gd name="T1" fmla="*/ 1 h 78"/>
                <a:gd name="T2" fmla="*/ 430 w 466"/>
                <a:gd name="T3" fmla="*/ 1 h 78"/>
                <a:gd name="T4" fmla="*/ 465 w 466"/>
                <a:gd name="T5" fmla="*/ 40 h 78"/>
                <a:gd name="T6" fmla="*/ 430 w 466"/>
                <a:gd name="T7" fmla="*/ 77 h 78"/>
                <a:gd name="T8" fmla="*/ 36 w 466"/>
                <a:gd name="T9" fmla="*/ 77 h 78"/>
                <a:gd name="T10" fmla="*/ 0 w 466"/>
                <a:gd name="T11" fmla="*/ 38 h 78"/>
                <a:gd name="T12" fmla="*/ 36 w 466"/>
                <a:gd name="T13" fmla="*/ 1 h 78"/>
                <a:gd name="T14" fmla="*/ 234 w 466"/>
                <a:gd name="T15" fmla="*/ 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78">
                  <a:moveTo>
                    <a:pt x="234" y="1"/>
                  </a:moveTo>
                  <a:cubicBezTo>
                    <a:pt x="299" y="1"/>
                    <a:pt x="365" y="0"/>
                    <a:pt x="430" y="1"/>
                  </a:cubicBezTo>
                  <a:cubicBezTo>
                    <a:pt x="460" y="1"/>
                    <a:pt x="466" y="7"/>
                    <a:pt x="465" y="40"/>
                  </a:cubicBezTo>
                  <a:cubicBezTo>
                    <a:pt x="465" y="70"/>
                    <a:pt x="459" y="77"/>
                    <a:pt x="430" y="77"/>
                  </a:cubicBezTo>
                  <a:cubicBezTo>
                    <a:pt x="299" y="78"/>
                    <a:pt x="168" y="78"/>
                    <a:pt x="36" y="77"/>
                  </a:cubicBezTo>
                  <a:cubicBezTo>
                    <a:pt x="8" y="77"/>
                    <a:pt x="0" y="69"/>
                    <a:pt x="0" y="38"/>
                  </a:cubicBezTo>
                  <a:cubicBezTo>
                    <a:pt x="0" y="9"/>
                    <a:pt x="8" y="1"/>
                    <a:pt x="36" y="1"/>
                  </a:cubicBezTo>
                  <a:cubicBezTo>
                    <a:pt x="102" y="0"/>
                    <a:pt x="168" y="1"/>
                    <a:pt x="234"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90" name="Freeform 11">
              <a:extLst>
                <a:ext uri="{FF2B5EF4-FFF2-40B4-BE49-F238E27FC236}">
                  <a16:creationId xmlns:a16="http://schemas.microsoft.com/office/drawing/2014/main" id="{1C1B7074-5236-48A6-97EE-FBC566E51CF7}"/>
                </a:ext>
              </a:extLst>
            </p:cNvPr>
            <p:cNvSpPr>
              <a:spLocks noChangeAspect="1"/>
            </p:cNvSpPr>
            <p:nvPr/>
          </p:nvSpPr>
          <p:spPr bwMode="auto">
            <a:xfrm>
              <a:off x="2948718" y="3324681"/>
              <a:ext cx="1355345" cy="224047"/>
            </a:xfrm>
            <a:custGeom>
              <a:avLst/>
              <a:gdLst>
                <a:gd name="T0" fmla="*/ 234 w 466"/>
                <a:gd name="T1" fmla="*/ 0 h 77"/>
                <a:gd name="T2" fmla="*/ 430 w 466"/>
                <a:gd name="T3" fmla="*/ 0 h 77"/>
                <a:gd name="T4" fmla="*/ 465 w 466"/>
                <a:gd name="T5" fmla="*/ 39 h 77"/>
                <a:gd name="T6" fmla="*/ 430 w 466"/>
                <a:gd name="T7" fmla="*/ 77 h 77"/>
                <a:gd name="T8" fmla="*/ 37 w 466"/>
                <a:gd name="T9" fmla="*/ 77 h 77"/>
                <a:gd name="T10" fmla="*/ 0 w 466"/>
                <a:gd name="T11" fmla="*/ 38 h 77"/>
                <a:gd name="T12" fmla="*/ 36 w 466"/>
                <a:gd name="T13" fmla="*/ 0 h 77"/>
                <a:gd name="T14" fmla="*/ 234 w 466"/>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77">
                  <a:moveTo>
                    <a:pt x="234" y="0"/>
                  </a:moveTo>
                  <a:cubicBezTo>
                    <a:pt x="299" y="0"/>
                    <a:pt x="365" y="0"/>
                    <a:pt x="430" y="0"/>
                  </a:cubicBezTo>
                  <a:cubicBezTo>
                    <a:pt x="460" y="0"/>
                    <a:pt x="466" y="7"/>
                    <a:pt x="465" y="39"/>
                  </a:cubicBezTo>
                  <a:cubicBezTo>
                    <a:pt x="465" y="70"/>
                    <a:pt x="459" y="77"/>
                    <a:pt x="430" y="77"/>
                  </a:cubicBezTo>
                  <a:cubicBezTo>
                    <a:pt x="299" y="77"/>
                    <a:pt x="168" y="77"/>
                    <a:pt x="37" y="77"/>
                  </a:cubicBezTo>
                  <a:cubicBezTo>
                    <a:pt x="8" y="77"/>
                    <a:pt x="0" y="69"/>
                    <a:pt x="0" y="38"/>
                  </a:cubicBezTo>
                  <a:cubicBezTo>
                    <a:pt x="0" y="8"/>
                    <a:pt x="8" y="0"/>
                    <a:pt x="36" y="0"/>
                  </a:cubicBezTo>
                  <a:cubicBezTo>
                    <a:pt x="102" y="0"/>
                    <a:pt x="168" y="0"/>
                    <a:pt x="23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92" name="Freeform 12">
              <a:extLst>
                <a:ext uri="{FF2B5EF4-FFF2-40B4-BE49-F238E27FC236}">
                  <a16:creationId xmlns:a16="http://schemas.microsoft.com/office/drawing/2014/main" id="{D405B402-58F1-4613-BA7D-AF5D746A3B96}"/>
                </a:ext>
              </a:extLst>
            </p:cNvPr>
            <p:cNvSpPr>
              <a:spLocks noChangeAspect="1"/>
            </p:cNvSpPr>
            <p:nvPr/>
          </p:nvSpPr>
          <p:spPr bwMode="auto">
            <a:xfrm>
              <a:off x="2948718" y="3921721"/>
              <a:ext cx="979881" cy="226508"/>
            </a:xfrm>
            <a:custGeom>
              <a:avLst/>
              <a:gdLst>
                <a:gd name="T0" fmla="*/ 168 w 337"/>
                <a:gd name="T1" fmla="*/ 0 h 78"/>
                <a:gd name="T2" fmla="*/ 302 w 337"/>
                <a:gd name="T3" fmla="*/ 0 h 78"/>
                <a:gd name="T4" fmla="*/ 336 w 337"/>
                <a:gd name="T5" fmla="*/ 37 h 78"/>
                <a:gd name="T6" fmla="*/ 302 w 337"/>
                <a:gd name="T7" fmla="*/ 78 h 78"/>
                <a:gd name="T8" fmla="*/ 34 w 337"/>
                <a:gd name="T9" fmla="*/ 78 h 78"/>
                <a:gd name="T10" fmla="*/ 0 w 337"/>
                <a:gd name="T11" fmla="*/ 38 h 78"/>
                <a:gd name="T12" fmla="*/ 34 w 337"/>
                <a:gd name="T13" fmla="*/ 0 h 78"/>
                <a:gd name="T14" fmla="*/ 168 w 337"/>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78">
                  <a:moveTo>
                    <a:pt x="168" y="0"/>
                  </a:moveTo>
                  <a:cubicBezTo>
                    <a:pt x="213" y="0"/>
                    <a:pt x="257" y="0"/>
                    <a:pt x="302" y="0"/>
                  </a:cubicBezTo>
                  <a:cubicBezTo>
                    <a:pt x="329" y="0"/>
                    <a:pt x="336" y="9"/>
                    <a:pt x="336" y="37"/>
                  </a:cubicBezTo>
                  <a:cubicBezTo>
                    <a:pt x="337" y="70"/>
                    <a:pt x="331" y="78"/>
                    <a:pt x="302" y="78"/>
                  </a:cubicBezTo>
                  <a:cubicBezTo>
                    <a:pt x="213" y="78"/>
                    <a:pt x="124" y="78"/>
                    <a:pt x="34" y="78"/>
                  </a:cubicBezTo>
                  <a:cubicBezTo>
                    <a:pt x="7" y="78"/>
                    <a:pt x="0" y="69"/>
                    <a:pt x="0" y="38"/>
                  </a:cubicBezTo>
                  <a:cubicBezTo>
                    <a:pt x="0" y="10"/>
                    <a:pt x="8" y="0"/>
                    <a:pt x="34" y="0"/>
                  </a:cubicBezTo>
                  <a:cubicBezTo>
                    <a:pt x="79" y="0"/>
                    <a:pt x="123" y="0"/>
                    <a:pt x="16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93" name="Freeform 13">
              <a:extLst>
                <a:ext uri="{FF2B5EF4-FFF2-40B4-BE49-F238E27FC236}">
                  <a16:creationId xmlns:a16="http://schemas.microsoft.com/office/drawing/2014/main" id="{95AF91D4-C217-478C-B1FF-C569658884B0}"/>
                </a:ext>
              </a:extLst>
            </p:cNvPr>
            <p:cNvSpPr>
              <a:spLocks noChangeAspect="1"/>
            </p:cNvSpPr>
            <p:nvPr/>
          </p:nvSpPr>
          <p:spPr bwMode="auto">
            <a:xfrm>
              <a:off x="2948718" y="4596314"/>
              <a:ext cx="829699" cy="224047"/>
            </a:xfrm>
            <a:custGeom>
              <a:avLst/>
              <a:gdLst>
                <a:gd name="T0" fmla="*/ 141 w 285"/>
                <a:gd name="T1" fmla="*/ 77 h 77"/>
                <a:gd name="T2" fmla="*/ 31 w 285"/>
                <a:gd name="T3" fmla="*/ 77 h 77"/>
                <a:gd name="T4" fmla="*/ 0 w 285"/>
                <a:gd name="T5" fmla="*/ 39 h 77"/>
                <a:gd name="T6" fmla="*/ 31 w 285"/>
                <a:gd name="T7" fmla="*/ 0 h 77"/>
                <a:gd name="T8" fmla="*/ 255 w 285"/>
                <a:gd name="T9" fmla="*/ 0 h 77"/>
                <a:gd name="T10" fmla="*/ 285 w 285"/>
                <a:gd name="T11" fmla="*/ 29 h 77"/>
                <a:gd name="T12" fmla="*/ 285 w 285"/>
                <a:gd name="T13" fmla="*/ 47 h 77"/>
                <a:gd name="T14" fmla="*/ 255 w 285"/>
                <a:gd name="T15" fmla="*/ 77 h 77"/>
                <a:gd name="T16" fmla="*/ 141 w 285"/>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77">
                  <a:moveTo>
                    <a:pt x="141" y="77"/>
                  </a:moveTo>
                  <a:cubicBezTo>
                    <a:pt x="105" y="77"/>
                    <a:pt x="68" y="77"/>
                    <a:pt x="31" y="77"/>
                  </a:cubicBezTo>
                  <a:cubicBezTo>
                    <a:pt x="7" y="77"/>
                    <a:pt x="0" y="68"/>
                    <a:pt x="0" y="39"/>
                  </a:cubicBezTo>
                  <a:cubicBezTo>
                    <a:pt x="0" y="10"/>
                    <a:pt x="8" y="0"/>
                    <a:pt x="31" y="0"/>
                  </a:cubicBezTo>
                  <a:cubicBezTo>
                    <a:pt x="106" y="0"/>
                    <a:pt x="181" y="0"/>
                    <a:pt x="255" y="0"/>
                  </a:cubicBezTo>
                  <a:cubicBezTo>
                    <a:pt x="275" y="0"/>
                    <a:pt x="284" y="9"/>
                    <a:pt x="285" y="29"/>
                  </a:cubicBezTo>
                  <a:cubicBezTo>
                    <a:pt x="285" y="35"/>
                    <a:pt x="285" y="41"/>
                    <a:pt x="285" y="47"/>
                  </a:cubicBezTo>
                  <a:cubicBezTo>
                    <a:pt x="284" y="68"/>
                    <a:pt x="276" y="77"/>
                    <a:pt x="255" y="77"/>
                  </a:cubicBezTo>
                  <a:cubicBezTo>
                    <a:pt x="217" y="77"/>
                    <a:pt x="179" y="77"/>
                    <a:pt x="141" y="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94" name="Freeform 14">
              <a:extLst>
                <a:ext uri="{FF2B5EF4-FFF2-40B4-BE49-F238E27FC236}">
                  <a16:creationId xmlns:a16="http://schemas.microsoft.com/office/drawing/2014/main" id="{DFDBDB67-2A62-47E8-B421-19013F188DEF}"/>
                </a:ext>
              </a:extLst>
            </p:cNvPr>
            <p:cNvSpPr>
              <a:spLocks noChangeAspect="1"/>
            </p:cNvSpPr>
            <p:nvPr/>
          </p:nvSpPr>
          <p:spPr bwMode="auto">
            <a:xfrm>
              <a:off x="2222426" y="3778925"/>
              <a:ext cx="601964" cy="467780"/>
            </a:xfrm>
            <a:custGeom>
              <a:avLst/>
              <a:gdLst>
                <a:gd name="T0" fmla="*/ 207 w 207"/>
                <a:gd name="T1" fmla="*/ 30 h 161"/>
                <a:gd name="T2" fmla="*/ 198 w 207"/>
                <a:gd name="T3" fmla="*/ 46 h 161"/>
                <a:gd name="T4" fmla="*/ 110 w 207"/>
                <a:gd name="T5" fmla="*/ 145 h 161"/>
                <a:gd name="T6" fmla="*/ 70 w 207"/>
                <a:gd name="T7" fmla="*/ 149 h 161"/>
                <a:gd name="T8" fmla="*/ 17 w 207"/>
                <a:gd name="T9" fmla="*/ 107 h 161"/>
                <a:gd name="T10" fmla="*/ 11 w 207"/>
                <a:gd name="T11" fmla="*/ 70 h 161"/>
                <a:gd name="T12" fmla="*/ 47 w 207"/>
                <a:gd name="T13" fmla="*/ 69 h 161"/>
                <a:gd name="T14" fmla="*/ 50 w 207"/>
                <a:gd name="T15" fmla="*/ 71 h 161"/>
                <a:gd name="T16" fmla="*/ 86 w 207"/>
                <a:gd name="T17" fmla="*/ 96 h 161"/>
                <a:gd name="T18" fmla="*/ 117 w 207"/>
                <a:gd name="T19" fmla="*/ 65 h 161"/>
                <a:gd name="T20" fmla="*/ 166 w 207"/>
                <a:gd name="T21" fmla="*/ 11 h 161"/>
                <a:gd name="T22" fmla="*/ 193 w 207"/>
                <a:gd name="T23" fmla="*/ 5 h 161"/>
                <a:gd name="T24" fmla="*/ 207 w 207"/>
                <a:gd name="T25"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61">
                  <a:moveTo>
                    <a:pt x="207" y="30"/>
                  </a:moveTo>
                  <a:cubicBezTo>
                    <a:pt x="207" y="35"/>
                    <a:pt x="203" y="41"/>
                    <a:pt x="198" y="46"/>
                  </a:cubicBezTo>
                  <a:cubicBezTo>
                    <a:pt x="169" y="79"/>
                    <a:pt x="139" y="112"/>
                    <a:pt x="110" y="145"/>
                  </a:cubicBezTo>
                  <a:cubicBezTo>
                    <a:pt x="98" y="158"/>
                    <a:pt x="85" y="161"/>
                    <a:pt x="70" y="149"/>
                  </a:cubicBezTo>
                  <a:cubicBezTo>
                    <a:pt x="53" y="135"/>
                    <a:pt x="35" y="121"/>
                    <a:pt x="17" y="107"/>
                  </a:cubicBezTo>
                  <a:cubicBezTo>
                    <a:pt x="4" y="96"/>
                    <a:pt x="0" y="84"/>
                    <a:pt x="11" y="70"/>
                  </a:cubicBezTo>
                  <a:cubicBezTo>
                    <a:pt x="22" y="58"/>
                    <a:pt x="34" y="59"/>
                    <a:pt x="47" y="69"/>
                  </a:cubicBezTo>
                  <a:cubicBezTo>
                    <a:pt x="48" y="70"/>
                    <a:pt x="49" y="71"/>
                    <a:pt x="50" y="71"/>
                  </a:cubicBezTo>
                  <a:cubicBezTo>
                    <a:pt x="62" y="80"/>
                    <a:pt x="73" y="98"/>
                    <a:pt x="86" y="96"/>
                  </a:cubicBezTo>
                  <a:cubicBezTo>
                    <a:pt x="98" y="93"/>
                    <a:pt x="107" y="76"/>
                    <a:pt x="117" y="65"/>
                  </a:cubicBezTo>
                  <a:cubicBezTo>
                    <a:pt x="133" y="47"/>
                    <a:pt x="149" y="29"/>
                    <a:pt x="166" y="11"/>
                  </a:cubicBezTo>
                  <a:cubicBezTo>
                    <a:pt x="173" y="3"/>
                    <a:pt x="183" y="0"/>
                    <a:pt x="193" y="5"/>
                  </a:cubicBezTo>
                  <a:cubicBezTo>
                    <a:pt x="203" y="9"/>
                    <a:pt x="207" y="17"/>
                    <a:pt x="207" y="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95" name="Freeform 15">
              <a:extLst>
                <a:ext uri="{FF2B5EF4-FFF2-40B4-BE49-F238E27FC236}">
                  <a16:creationId xmlns:a16="http://schemas.microsoft.com/office/drawing/2014/main" id="{3B252148-C05C-4FB6-B9C9-D5A0CED23B74}"/>
                </a:ext>
              </a:extLst>
            </p:cNvPr>
            <p:cNvSpPr>
              <a:spLocks noChangeAspect="1"/>
            </p:cNvSpPr>
            <p:nvPr/>
          </p:nvSpPr>
          <p:spPr bwMode="auto">
            <a:xfrm>
              <a:off x="2224888" y="3144948"/>
              <a:ext cx="599502" cy="465318"/>
            </a:xfrm>
            <a:custGeom>
              <a:avLst/>
              <a:gdLst>
                <a:gd name="T0" fmla="*/ 206 w 206"/>
                <a:gd name="T1" fmla="*/ 27 h 160"/>
                <a:gd name="T2" fmla="*/ 197 w 206"/>
                <a:gd name="T3" fmla="*/ 46 h 160"/>
                <a:gd name="T4" fmla="*/ 109 w 206"/>
                <a:gd name="T5" fmla="*/ 144 h 160"/>
                <a:gd name="T6" fmla="*/ 69 w 206"/>
                <a:gd name="T7" fmla="*/ 148 h 160"/>
                <a:gd name="T8" fmla="*/ 16 w 206"/>
                <a:gd name="T9" fmla="*/ 106 h 160"/>
                <a:gd name="T10" fmla="*/ 9 w 206"/>
                <a:gd name="T11" fmla="*/ 71 h 160"/>
                <a:gd name="T12" fmla="*/ 46 w 206"/>
                <a:gd name="T13" fmla="*/ 68 h 160"/>
                <a:gd name="T14" fmla="*/ 49 w 206"/>
                <a:gd name="T15" fmla="*/ 71 h 160"/>
                <a:gd name="T16" fmla="*/ 84 w 206"/>
                <a:gd name="T17" fmla="*/ 95 h 160"/>
                <a:gd name="T18" fmla="*/ 115 w 206"/>
                <a:gd name="T19" fmla="*/ 65 h 160"/>
                <a:gd name="T20" fmla="*/ 163 w 206"/>
                <a:gd name="T21" fmla="*/ 11 h 160"/>
                <a:gd name="T22" fmla="*/ 192 w 206"/>
                <a:gd name="T23" fmla="*/ 4 h 160"/>
                <a:gd name="T24" fmla="*/ 206 w 206"/>
                <a:gd name="T25" fmla="*/ 2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60">
                  <a:moveTo>
                    <a:pt x="206" y="27"/>
                  </a:moveTo>
                  <a:cubicBezTo>
                    <a:pt x="206" y="34"/>
                    <a:pt x="202" y="40"/>
                    <a:pt x="197" y="46"/>
                  </a:cubicBezTo>
                  <a:cubicBezTo>
                    <a:pt x="167" y="78"/>
                    <a:pt x="138" y="111"/>
                    <a:pt x="109" y="144"/>
                  </a:cubicBezTo>
                  <a:cubicBezTo>
                    <a:pt x="97" y="158"/>
                    <a:pt x="84" y="160"/>
                    <a:pt x="69" y="148"/>
                  </a:cubicBezTo>
                  <a:cubicBezTo>
                    <a:pt x="51" y="134"/>
                    <a:pt x="34" y="120"/>
                    <a:pt x="16" y="106"/>
                  </a:cubicBezTo>
                  <a:cubicBezTo>
                    <a:pt x="4" y="96"/>
                    <a:pt x="0" y="84"/>
                    <a:pt x="9" y="71"/>
                  </a:cubicBezTo>
                  <a:cubicBezTo>
                    <a:pt x="20" y="57"/>
                    <a:pt x="33" y="59"/>
                    <a:pt x="46" y="68"/>
                  </a:cubicBezTo>
                  <a:cubicBezTo>
                    <a:pt x="47" y="69"/>
                    <a:pt x="48" y="70"/>
                    <a:pt x="49" y="71"/>
                  </a:cubicBezTo>
                  <a:cubicBezTo>
                    <a:pt x="61" y="80"/>
                    <a:pt x="72" y="96"/>
                    <a:pt x="84" y="95"/>
                  </a:cubicBezTo>
                  <a:cubicBezTo>
                    <a:pt x="97" y="95"/>
                    <a:pt x="105" y="76"/>
                    <a:pt x="115" y="65"/>
                  </a:cubicBezTo>
                  <a:cubicBezTo>
                    <a:pt x="132" y="47"/>
                    <a:pt x="148" y="29"/>
                    <a:pt x="163" y="11"/>
                  </a:cubicBezTo>
                  <a:cubicBezTo>
                    <a:pt x="171" y="2"/>
                    <a:pt x="182" y="0"/>
                    <a:pt x="192" y="4"/>
                  </a:cubicBezTo>
                  <a:cubicBezTo>
                    <a:pt x="202" y="8"/>
                    <a:pt x="206" y="16"/>
                    <a:pt x="206"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96" name="Freeform 16">
              <a:extLst>
                <a:ext uri="{FF2B5EF4-FFF2-40B4-BE49-F238E27FC236}">
                  <a16:creationId xmlns:a16="http://schemas.microsoft.com/office/drawing/2014/main" id="{6C8C33A5-A2E8-4974-B715-0855A577B83D}"/>
                </a:ext>
              </a:extLst>
            </p:cNvPr>
            <p:cNvSpPr>
              <a:spLocks noChangeAspect="1"/>
            </p:cNvSpPr>
            <p:nvPr/>
          </p:nvSpPr>
          <p:spPr bwMode="auto">
            <a:xfrm>
              <a:off x="2228576" y="2470355"/>
              <a:ext cx="610576" cy="461629"/>
            </a:xfrm>
            <a:custGeom>
              <a:avLst/>
              <a:gdLst>
                <a:gd name="T0" fmla="*/ 85 w 210"/>
                <a:gd name="T1" fmla="*/ 159 h 159"/>
                <a:gd name="T2" fmla="*/ 77 w 210"/>
                <a:gd name="T3" fmla="*/ 157 h 159"/>
                <a:gd name="T4" fmla="*/ 8 w 210"/>
                <a:gd name="T5" fmla="*/ 102 h 159"/>
                <a:gd name="T6" fmla="*/ 9 w 210"/>
                <a:gd name="T7" fmla="*/ 73 h 159"/>
                <a:gd name="T8" fmla="*/ 40 w 210"/>
                <a:gd name="T9" fmla="*/ 68 h 159"/>
                <a:gd name="T10" fmla="*/ 71 w 210"/>
                <a:gd name="T11" fmla="*/ 93 h 159"/>
                <a:gd name="T12" fmla="*/ 95 w 210"/>
                <a:gd name="T13" fmla="*/ 90 h 159"/>
                <a:gd name="T14" fmla="*/ 158 w 210"/>
                <a:gd name="T15" fmla="*/ 19 h 159"/>
                <a:gd name="T16" fmla="*/ 198 w 210"/>
                <a:gd name="T17" fmla="*/ 12 h 159"/>
                <a:gd name="T18" fmla="*/ 195 w 210"/>
                <a:gd name="T19" fmla="*/ 50 h 159"/>
                <a:gd name="T20" fmla="*/ 110 w 210"/>
                <a:gd name="T21" fmla="*/ 146 h 159"/>
                <a:gd name="T22" fmla="*/ 85 w 210"/>
                <a:gd name="T23"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59">
                  <a:moveTo>
                    <a:pt x="85" y="159"/>
                  </a:moveTo>
                  <a:cubicBezTo>
                    <a:pt x="83" y="158"/>
                    <a:pt x="79" y="158"/>
                    <a:pt x="77" y="157"/>
                  </a:cubicBezTo>
                  <a:cubicBezTo>
                    <a:pt x="53" y="140"/>
                    <a:pt x="29" y="122"/>
                    <a:pt x="8" y="102"/>
                  </a:cubicBezTo>
                  <a:cubicBezTo>
                    <a:pt x="0" y="93"/>
                    <a:pt x="1" y="82"/>
                    <a:pt x="9" y="73"/>
                  </a:cubicBezTo>
                  <a:cubicBezTo>
                    <a:pt x="18" y="63"/>
                    <a:pt x="29" y="61"/>
                    <a:pt x="40" y="68"/>
                  </a:cubicBezTo>
                  <a:cubicBezTo>
                    <a:pt x="51" y="75"/>
                    <a:pt x="62" y="84"/>
                    <a:pt x="71" y="93"/>
                  </a:cubicBezTo>
                  <a:cubicBezTo>
                    <a:pt x="81" y="102"/>
                    <a:pt x="87" y="100"/>
                    <a:pt x="95" y="90"/>
                  </a:cubicBezTo>
                  <a:cubicBezTo>
                    <a:pt x="115" y="66"/>
                    <a:pt x="137" y="43"/>
                    <a:pt x="158" y="19"/>
                  </a:cubicBezTo>
                  <a:cubicBezTo>
                    <a:pt x="173" y="3"/>
                    <a:pt x="187" y="0"/>
                    <a:pt x="198" y="12"/>
                  </a:cubicBezTo>
                  <a:cubicBezTo>
                    <a:pt x="210" y="25"/>
                    <a:pt x="206" y="38"/>
                    <a:pt x="195" y="50"/>
                  </a:cubicBezTo>
                  <a:cubicBezTo>
                    <a:pt x="166" y="82"/>
                    <a:pt x="138" y="114"/>
                    <a:pt x="110" y="146"/>
                  </a:cubicBezTo>
                  <a:cubicBezTo>
                    <a:pt x="103" y="153"/>
                    <a:pt x="97" y="159"/>
                    <a:pt x="85" y="1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97" name="Freeform 17">
              <a:extLst>
                <a:ext uri="{FF2B5EF4-FFF2-40B4-BE49-F238E27FC236}">
                  <a16:creationId xmlns:a16="http://schemas.microsoft.com/office/drawing/2014/main" id="{DE190742-A1E7-4358-B35D-6E575F136818}"/>
                </a:ext>
              </a:extLst>
            </p:cNvPr>
            <p:cNvSpPr>
              <a:spLocks noChangeAspect="1"/>
            </p:cNvSpPr>
            <p:nvPr/>
          </p:nvSpPr>
          <p:spPr bwMode="auto">
            <a:xfrm>
              <a:off x="2224888" y="4421513"/>
              <a:ext cx="599502" cy="465318"/>
            </a:xfrm>
            <a:custGeom>
              <a:avLst/>
              <a:gdLst>
                <a:gd name="T0" fmla="*/ 206 w 206"/>
                <a:gd name="T1" fmla="*/ 25 h 160"/>
                <a:gd name="T2" fmla="*/ 198 w 206"/>
                <a:gd name="T3" fmla="*/ 45 h 160"/>
                <a:gd name="T4" fmla="*/ 109 w 206"/>
                <a:gd name="T5" fmla="*/ 144 h 160"/>
                <a:gd name="T6" fmla="*/ 69 w 206"/>
                <a:gd name="T7" fmla="*/ 148 h 160"/>
                <a:gd name="T8" fmla="*/ 17 w 206"/>
                <a:gd name="T9" fmla="*/ 107 h 160"/>
                <a:gd name="T10" fmla="*/ 9 w 206"/>
                <a:gd name="T11" fmla="*/ 71 h 160"/>
                <a:gd name="T12" fmla="*/ 48 w 206"/>
                <a:gd name="T13" fmla="*/ 70 h 160"/>
                <a:gd name="T14" fmla="*/ 86 w 206"/>
                <a:gd name="T15" fmla="*/ 95 h 160"/>
                <a:gd name="T16" fmla="*/ 117 w 206"/>
                <a:gd name="T17" fmla="*/ 63 h 160"/>
                <a:gd name="T18" fmla="*/ 164 w 206"/>
                <a:gd name="T19" fmla="*/ 11 h 160"/>
                <a:gd name="T20" fmla="*/ 193 w 206"/>
                <a:gd name="T21" fmla="*/ 4 h 160"/>
                <a:gd name="T22" fmla="*/ 206 w 206"/>
                <a:gd name="T23" fmla="*/ 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160">
                  <a:moveTo>
                    <a:pt x="206" y="25"/>
                  </a:moveTo>
                  <a:cubicBezTo>
                    <a:pt x="206" y="33"/>
                    <a:pt x="203" y="39"/>
                    <a:pt x="198" y="45"/>
                  </a:cubicBezTo>
                  <a:cubicBezTo>
                    <a:pt x="168" y="78"/>
                    <a:pt x="138" y="111"/>
                    <a:pt x="109" y="144"/>
                  </a:cubicBezTo>
                  <a:cubicBezTo>
                    <a:pt x="96" y="158"/>
                    <a:pt x="83" y="160"/>
                    <a:pt x="69" y="148"/>
                  </a:cubicBezTo>
                  <a:cubicBezTo>
                    <a:pt x="52" y="134"/>
                    <a:pt x="35" y="120"/>
                    <a:pt x="17" y="107"/>
                  </a:cubicBezTo>
                  <a:cubicBezTo>
                    <a:pt x="5" y="97"/>
                    <a:pt x="0" y="85"/>
                    <a:pt x="9" y="71"/>
                  </a:cubicBezTo>
                  <a:cubicBezTo>
                    <a:pt x="18" y="58"/>
                    <a:pt x="32" y="59"/>
                    <a:pt x="48" y="70"/>
                  </a:cubicBezTo>
                  <a:cubicBezTo>
                    <a:pt x="61" y="79"/>
                    <a:pt x="71" y="98"/>
                    <a:pt x="86" y="95"/>
                  </a:cubicBezTo>
                  <a:cubicBezTo>
                    <a:pt x="98" y="92"/>
                    <a:pt x="107" y="74"/>
                    <a:pt x="117" y="63"/>
                  </a:cubicBezTo>
                  <a:cubicBezTo>
                    <a:pt x="133" y="46"/>
                    <a:pt x="148" y="28"/>
                    <a:pt x="164" y="11"/>
                  </a:cubicBezTo>
                  <a:cubicBezTo>
                    <a:pt x="172" y="2"/>
                    <a:pt x="182" y="0"/>
                    <a:pt x="193" y="4"/>
                  </a:cubicBezTo>
                  <a:cubicBezTo>
                    <a:pt x="202" y="8"/>
                    <a:pt x="206" y="15"/>
                    <a:pt x="206"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99" name="Freeform 19">
              <a:extLst>
                <a:ext uri="{FF2B5EF4-FFF2-40B4-BE49-F238E27FC236}">
                  <a16:creationId xmlns:a16="http://schemas.microsoft.com/office/drawing/2014/main" id="{8CBB0606-58D3-4F7E-BFCB-811972C86F3E}"/>
                </a:ext>
              </a:extLst>
            </p:cNvPr>
            <p:cNvSpPr>
              <a:spLocks noChangeAspect="1"/>
            </p:cNvSpPr>
            <p:nvPr/>
          </p:nvSpPr>
          <p:spPr bwMode="auto">
            <a:xfrm>
              <a:off x="3209630" y="1113726"/>
              <a:ext cx="162624" cy="162624"/>
            </a:xfrm>
            <a:custGeom>
              <a:avLst/>
              <a:gdLst>
                <a:gd name="T0" fmla="*/ 38 w 77"/>
                <a:gd name="T1" fmla="*/ 0 h 77"/>
                <a:gd name="T2" fmla="*/ 77 w 77"/>
                <a:gd name="T3" fmla="*/ 38 h 77"/>
                <a:gd name="T4" fmla="*/ 37 w 77"/>
                <a:gd name="T5" fmla="*/ 76 h 77"/>
                <a:gd name="T6" fmla="*/ 0 w 77"/>
                <a:gd name="T7" fmla="*/ 37 h 77"/>
                <a:gd name="T8" fmla="*/ 38 w 77"/>
                <a:gd name="T9" fmla="*/ 0 h 77"/>
              </a:gdLst>
              <a:ahLst/>
              <a:cxnLst>
                <a:cxn ang="0">
                  <a:pos x="T0" y="T1"/>
                </a:cxn>
                <a:cxn ang="0">
                  <a:pos x="T2" y="T3"/>
                </a:cxn>
                <a:cxn ang="0">
                  <a:pos x="T4" y="T5"/>
                </a:cxn>
                <a:cxn ang="0">
                  <a:pos x="T6" y="T7"/>
                </a:cxn>
                <a:cxn ang="0">
                  <a:pos x="T8" y="T9"/>
                </a:cxn>
              </a:cxnLst>
              <a:rect l="0" t="0" r="r" b="b"/>
              <a:pathLst>
                <a:path w="77" h="77">
                  <a:moveTo>
                    <a:pt x="38" y="0"/>
                  </a:moveTo>
                  <a:cubicBezTo>
                    <a:pt x="59" y="0"/>
                    <a:pt x="77" y="17"/>
                    <a:pt x="77" y="38"/>
                  </a:cubicBezTo>
                  <a:cubicBezTo>
                    <a:pt x="77" y="59"/>
                    <a:pt x="59" y="77"/>
                    <a:pt x="37" y="76"/>
                  </a:cubicBezTo>
                  <a:cubicBezTo>
                    <a:pt x="16" y="76"/>
                    <a:pt x="0" y="59"/>
                    <a:pt x="0" y="37"/>
                  </a:cubicBezTo>
                  <a:cubicBezTo>
                    <a:pt x="0" y="16"/>
                    <a:pt x="17" y="0"/>
                    <a:pt x="3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60" name="object 49">
            <a:extLst>
              <a:ext uri="{FF2B5EF4-FFF2-40B4-BE49-F238E27FC236}">
                <a16:creationId xmlns:a16="http://schemas.microsoft.com/office/drawing/2014/main" id="{354F293A-1569-CFA2-3A90-F68942223521}"/>
              </a:ext>
            </a:extLst>
          </p:cNvPr>
          <p:cNvSpPr txBox="1"/>
          <p:nvPr/>
        </p:nvSpPr>
        <p:spPr>
          <a:xfrm>
            <a:off x="7542352" y="5835137"/>
            <a:ext cx="1189910" cy="474489"/>
          </a:xfrm>
          <a:prstGeom prst="rect">
            <a:avLst/>
          </a:prstGeom>
        </p:spPr>
        <p:txBody>
          <a:bodyPr vert="horz" wrap="square" lIns="0" tIns="12700" rIns="0" bIns="0" rtlCol="0" anchor="t">
            <a:spAutoFit/>
          </a:bodyPr>
          <a:lstStyle/>
          <a:p>
            <a:pPr marL="12700" marR="5080" lvl="0" indent="0" algn="ctr" defTabSz="914400" rtl="0" eaLnBrk="1" fontAlgn="auto" latinLnBrk="0" hangingPunct="1">
              <a:lnSpc>
                <a:spcPct val="100000"/>
              </a:lnSpc>
              <a:spcBef>
                <a:spcPts val="100"/>
              </a:spcBef>
              <a:spcAft>
                <a:spcPts val="0"/>
              </a:spcAft>
              <a:buClrTx/>
              <a:buSzTx/>
              <a:buFontTx/>
              <a:buNone/>
              <a:tabLst/>
              <a:defRPr/>
            </a:pPr>
            <a:r>
              <a:rPr kumimoji="0" lang="en-IN" sz="1000" b="1" i="0" u="none" strike="noStrike" kern="1200" cap="none" spc="0" normalizeH="0" baseline="0" noProof="0" dirty="0">
                <a:ln>
                  <a:noFill/>
                </a:ln>
                <a:solidFill>
                  <a:schemeClr val="accent1"/>
                </a:solidFill>
                <a:effectLst/>
                <a:uLnTx/>
                <a:uFillTx/>
                <a:latin typeface="Ubuntu"/>
                <a:ea typeface="+mn-ea"/>
                <a:cs typeface="Verdana"/>
              </a:rPr>
              <a:t>More than 98% Crash Free users on the app</a:t>
            </a:r>
            <a:endParaRPr lang="en-IN" sz="1000" b="1" i="0" u="none" strike="noStrike" kern="1200" cap="none" spc="0" normalizeH="0" baseline="0" noProof="0" dirty="0">
              <a:ln>
                <a:noFill/>
              </a:ln>
              <a:solidFill>
                <a:schemeClr val="accent1"/>
              </a:solidFill>
              <a:effectLst/>
              <a:uLnTx/>
              <a:uFillTx/>
              <a:latin typeface="Ubuntu"/>
              <a:cs typeface="Verdana"/>
            </a:endParaRPr>
          </a:p>
        </p:txBody>
      </p:sp>
      <p:graphicFrame>
        <p:nvGraphicFramePr>
          <p:cNvPr id="2" name="Table 1">
            <a:extLst>
              <a:ext uri="{FF2B5EF4-FFF2-40B4-BE49-F238E27FC236}">
                <a16:creationId xmlns:a16="http://schemas.microsoft.com/office/drawing/2014/main" id="{39AC23A5-939E-76BF-3D0E-A66562C899E8}"/>
              </a:ext>
            </a:extLst>
          </p:cNvPr>
          <p:cNvGraphicFramePr>
            <a:graphicFrameLocks noGrp="1"/>
          </p:cNvGraphicFramePr>
          <p:nvPr>
            <p:extLst>
              <p:ext uri="{D42A27DB-BD31-4B8C-83A1-F6EECF244321}">
                <p14:modId xmlns:p14="http://schemas.microsoft.com/office/powerpoint/2010/main" val="2489306127"/>
              </p:ext>
            </p:extLst>
          </p:nvPr>
        </p:nvGraphicFramePr>
        <p:xfrm>
          <a:off x="12282723" y="0"/>
          <a:ext cx="4617401" cy="3815040"/>
        </p:xfrm>
        <a:graphic>
          <a:graphicData uri="http://schemas.openxmlformats.org/drawingml/2006/table">
            <a:tbl>
              <a:tblPr firstRow="1" bandRow="1"/>
              <a:tblGrid>
                <a:gridCol w="4617401">
                  <a:extLst>
                    <a:ext uri="{9D8B030D-6E8A-4147-A177-3AD203B41FA5}">
                      <a16:colId xmlns:a16="http://schemas.microsoft.com/office/drawing/2014/main" val="20000"/>
                    </a:ext>
                  </a:extLst>
                </a:gridCol>
              </a:tblGrid>
              <a:tr h="31792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000">
                          <a:solidFill>
                            <a:schemeClr val="bg1"/>
                          </a:solidFill>
                          <a:latin typeface="+mn-lt"/>
                          <a:cs typeface="Arial" panose="020B0604020202020204" pitchFamily="34" charset="0"/>
                        </a:rPr>
                        <a:t>Client:</a:t>
                      </a:r>
                      <a:r>
                        <a:rPr lang="en-US" sz="1000" baseline="0">
                          <a:solidFill>
                            <a:schemeClr val="bg1"/>
                          </a:solidFill>
                          <a:latin typeface="+mn-lt"/>
                          <a:cs typeface="Arial" panose="020B0604020202020204" pitchFamily="34" charset="0"/>
                        </a:rPr>
                        <a:t> </a:t>
                      </a:r>
                      <a:r>
                        <a:rPr lang="en-US" sz="1000" baseline="0" err="1">
                          <a:solidFill>
                            <a:schemeClr val="bg1"/>
                          </a:solidFill>
                          <a:latin typeface="+mn-lt"/>
                          <a:cs typeface="Arial" panose="020B0604020202020204" pitchFamily="34" charset="0"/>
                        </a:rPr>
                        <a:t>Stellantis</a:t>
                      </a:r>
                      <a:endParaRPr lang="en-US" sz="1000" b="1">
                        <a:solidFill>
                          <a:schemeClr val="bg1"/>
                        </a:solidFill>
                        <a:latin typeface="+mn-lt"/>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8CC"/>
                    </a:solidFill>
                  </a:tcPr>
                </a:tc>
                <a:extLst>
                  <a:ext uri="{0D108BD9-81ED-4DB2-BD59-A6C34878D82A}">
                    <a16:rowId xmlns:a16="http://schemas.microsoft.com/office/drawing/2014/main" val="10000"/>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GB" sz="1000" b="1">
                          <a:solidFill>
                            <a:schemeClr val="tx1">
                              <a:lumMod val="90000"/>
                              <a:lumOff val="10000"/>
                            </a:schemeClr>
                          </a:solidFill>
                          <a:latin typeface="+mn-lt"/>
                          <a:cs typeface="Arial" panose="020B0604020202020204" pitchFamily="34" charset="0"/>
                        </a:rPr>
                        <a:t>Sector: </a:t>
                      </a:r>
                      <a:r>
                        <a:rPr lang="en-GB" sz="1000" b="0">
                          <a:solidFill>
                            <a:schemeClr val="tx1">
                              <a:lumMod val="90000"/>
                              <a:lumOff val="10000"/>
                            </a:schemeClr>
                          </a:solidFill>
                          <a:latin typeface="+mn-lt"/>
                          <a:cs typeface="Arial" panose="020B0604020202020204" pitchFamily="34" charset="0"/>
                        </a:rPr>
                        <a:t>Automotive</a:t>
                      </a:r>
                      <a:endParaRPr lang="en-US" sz="1000" b="0" kern="1200">
                        <a:solidFill>
                          <a:schemeClr val="tx1">
                            <a:lumMod val="90000"/>
                            <a:lumOff val="10000"/>
                          </a:schemeClr>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1"/>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000" b="1" kern="1200" dirty="0">
                          <a:solidFill>
                            <a:schemeClr val="tx1">
                              <a:lumMod val="90000"/>
                              <a:lumOff val="10000"/>
                            </a:schemeClr>
                          </a:solidFill>
                          <a:latin typeface="+mn-lt"/>
                          <a:ea typeface="+mn-ea"/>
                          <a:cs typeface="Arial" panose="020B0604020202020204" pitchFamily="34" charset="0"/>
                        </a:rPr>
                        <a:t>Country</a:t>
                      </a:r>
                      <a:r>
                        <a:rPr lang="en-US" sz="1000" b="0" kern="1200" baseline="0" dirty="0">
                          <a:solidFill>
                            <a:schemeClr val="tx1">
                              <a:lumMod val="90000"/>
                              <a:lumOff val="10000"/>
                            </a:schemeClr>
                          </a:solidFill>
                          <a:latin typeface="+mn-lt"/>
                          <a:ea typeface="+mn-ea"/>
                          <a:cs typeface="Arial" panose="020B0604020202020204" pitchFamily="34" charset="0"/>
                        </a:rPr>
                        <a:t>: Europe</a:t>
                      </a:r>
                      <a:endParaRPr lang="en-US" sz="1000" b="0" kern="1200" dirty="0">
                        <a:solidFill>
                          <a:schemeClr val="tx1">
                            <a:lumMod val="90000"/>
                            <a:lumOff val="10000"/>
                          </a:schemeClr>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2"/>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IN" sz="1000" b="1">
                          <a:solidFill>
                            <a:schemeClr val="tx1">
                              <a:lumMod val="90000"/>
                              <a:lumOff val="10000"/>
                            </a:schemeClr>
                          </a:solidFill>
                          <a:latin typeface="+mn-lt"/>
                          <a:cs typeface="Arial" pitchFamily="34" charset="0"/>
                        </a:rPr>
                        <a:t>Engagement Start Date:  </a:t>
                      </a:r>
                      <a:r>
                        <a:rPr lang="en-IN" sz="1000" b="0">
                          <a:solidFill>
                            <a:schemeClr val="tx1">
                              <a:lumMod val="90000"/>
                              <a:lumOff val="10000"/>
                            </a:schemeClr>
                          </a:solidFill>
                          <a:latin typeface="+mn-lt"/>
                          <a:cs typeface="Arial" pitchFamily="34" charset="0"/>
                        </a:rPr>
                        <a:t>June 2016 </a:t>
                      </a:r>
                      <a:r>
                        <a:rPr lang="en-IN" sz="1000" b="0" kern="1200" baseline="0">
                          <a:solidFill>
                            <a:schemeClr val="tx1">
                              <a:lumMod val="90000"/>
                              <a:lumOff val="10000"/>
                            </a:schemeClr>
                          </a:solidFill>
                          <a:latin typeface="+mn-lt"/>
                          <a:ea typeface="+mn-ea"/>
                          <a:cs typeface="Arial" panose="020B0604020202020204" pitchFamily="34" charset="0"/>
                        </a:rPr>
                        <a:t>  </a:t>
                      </a:r>
                      <a:r>
                        <a:rPr lang="en-IN" sz="1000" b="1">
                          <a:solidFill>
                            <a:schemeClr val="tx1">
                              <a:lumMod val="90000"/>
                              <a:lumOff val="10000"/>
                            </a:schemeClr>
                          </a:solidFill>
                          <a:latin typeface="+mn-lt"/>
                          <a:cs typeface="Arial" pitchFamily="34" charset="0"/>
                        </a:rPr>
                        <a:t>End Date:   </a:t>
                      </a:r>
                      <a:r>
                        <a:rPr lang="en-IN" sz="1000" b="0">
                          <a:solidFill>
                            <a:schemeClr val="tx1">
                              <a:lumMod val="90000"/>
                              <a:lumOff val="10000"/>
                            </a:schemeClr>
                          </a:solidFill>
                          <a:latin typeface="+mn-lt"/>
                          <a:cs typeface="Arial" pitchFamily="34" charset="0"/>
                        </a:rPr>
                        <a:t>May 2025</a:t>
                      </a:r>
                      <a:endParaRPr lang="en-IN" sz="1000" b="0" kern="1200" baseline="0">
                        <a:solidFill>
                          <a:schemeClr val="tx1">
                            <a:lumMod val="90000"/>
                            <a:lumOff val="10000"/>
                          </a:schemeClr>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3"/>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000" b="1">
                          <a:solidFill>
                            <a:schemeClr val="tx1">
                              <a:lumMod val="90000"/>
                              <a:lumOff val="10000"/>
                            </a:schemeClr>
                          </a:solidFill>
                          <a:latin typeface="+mn-lt"/>
                          <a:cs typeface="Arial" panose="020B0604020202020204" pitchFamily="34" charset="0"/>
                        </a:rPr>
                        <a:t>Engagement</a:t>
                      </a:r>
                      <a:r>
                        <a:rPr lang="en-US" sz="1000" b="1" baseline="0">
                          <a:solidFill>
                            <a:schemeClr val="tx1">
                              <a:lumMod val="90000"/>
                              <a:lumOff val="10000"/>
                            </a:schemeClr>
                          </a:solidFill>
                          <a:latin typeface="+mn-lt"/>
                          <a:cs typeface="Arial" panose="020B0604020202020204" pitchFamily="34" charset="0"/>
                        </a:rPr>
                        <a:t> Value (Euro million):   </a:t>
                      </a:r>
                      <a:r>
                        <a:rPr lang="en-US" sz="1000" b="0" baseline="0">
                          <a:solidFill>
                            <a:schemeClr val="tx1">
                              <a:lumMod val="90000"/>
                              <a:lumOff val="10000"/>
                            </a:schemeClr>
                          </a:solidFill>
                          <a:latin typeface="+mn-lt"/>
                          <a:cs typeface="Arial" panose="020B0604020202020204" pitchFamily="34" charset="0"/>
                        </a:rPr>
                        <a:t>10M</a:t>
                      </a:r>
                      <a:endParaRPr lang="en-US" sz="1000" b="0" kern="1200">
                        <a:solidFill>
                          <a:schemeClr val="tx1"/>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4"/>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000" b="1" kern="1200">
                          <a:solidFill>
                            <a:schemeClr val="tx1">
                              <a:lumMod val="90000"/>
                              <a:lumOff val="10000"/>
                            </a:schemeClr>
                          </a:solidFill>
                          <a:latin typeface="+mn-lt"/>
                          <a:ea typeface="+mn-ea"/>
                          <a:cs typeface="Arial" panose="020B0604020202020204" pitchFamily="34" charset="0"/>
                        </a:rPr>
                        <a:t>Team Size: </a:t>
                      </a:r>
                      <a:r>
                        <a:rPr lang="en-US" sz="1000" b="0" kern="1200" baseline="0">
                          <a:solidFill>
                            <a:schemeClr val="tx1">
                              <a:lumMod val="90000"/>
                              <a:lumOff val="10000"/>
                            </a:schemeClr>
                          </a:solidFill>
                          <a:latin typeface="+mn-lt"/>
                          <a:ea typeface="+mn-ea"/>
                          <a:cs typeface="Arial" panose="020B0604020202020204" pitchFamily="34" charset="0"/>
                        </a:rPr>
                        <a:t> </a:t>
                      </a:r>
                      <a:r>
                        <a:rPr lang="en-IN" sz="1000" b="1" kern="1200" baseline="0">
                          <a:solidFill>
                            <a:schemeClr val="tx1">
                              <a:lumMod val="90000"/>
                              <a:lumOff val="10000"/>
                            </a:schemeClr>
                          </a:solidFill>
                          <a:latin typeface="+mn-lt"/>
                          <a:ea typeface="+mn-ea"/>
                          <a:cs typeface="Arial" panose="020B0604020202020204" pitchFamily="34" charset="0"/>
                        </a:rPr>
                        <a:t>Onshore: </a:t>
                      </a:r>
                      <a:r>
                        <a:rPr lang="en-IN" sz="1000" b="0" kern="1200" baseline="0">
                          <a:solidFill>
                            <a:schemeClr val="tx1">
                              <a:lumMod val="90000"/>
                              <a:lumOff val="10000"/>
                            </a:schemeClr>
                          </a:solidFill>
                          <a:latin typeface="+mn-lt"/>
                          <a:ea typeface="+mn-ea"/>
                          <a:cs typeface="Arial" panose="020B0604020202020204" pitchFamily="34" charset="0"/>
                        </a:rPr>
                        <a:t>24    </a:t>
                      </a:r>
                      <a:r>
                        <a:rPr lang="en-IN" sz="1000" b="1" kern="1200" baseline="0">
                          <a:solidFill>
                            <a:schemeClr val="tx1">
                              <a:lumMod val="90000"/>
                              <a:lumOff val="10000"/>
                            </a:schemeClr>
                          </a:solidFill>
                          <a:latin typeface="+mn-lt"/>
                          <a:ea typeface="+mn-ea"/>
                          <a:cs typeface="Arial" panose="020B0604020202020204" pitchFamily="34" charset="0"/>
                        </a:rPr>
                        <a:t>Offshore: </a:t>
                      </a:r>
                      <a:r>
                        <a:rPr lang="en-IN" sz="1000" b="0" kern="1200" baseline="0">
                          <a:solidFill>
                            <a:schemeClr val="tx1">
                              <a:lumMod val="90000"/>
                              <a:lumOff val="10000"/>
                            </a:schemeClr>
                          </a:solidFill>
                          <a:latin typeface="+mn-lt"/>
                          <a:ea typeface="+mn-ea"/>
                          <a:cs typeface="Arial" panose="020B0604020202020204" pitchFamily="34" charset="0"/>
                        </a:rPr>
                        <a:t>20   </a:t>
                      </a:r>
                      <a:r>
                        <a:rPr lang="en-IN" sz="1000" b="1" kern="1200" baseline="0">
                          <a:solidFill>
                            <a:schemeClr val="tx1">
                              <a:lumMod val="90000"/>
                              <a:lumOff val="10000"/>
                            </a:schemeClr>
                          </a:solidFill>
                          <a:latin typeface="+mn-lt"/>
                          <a:ea typeface="+mn-ea"/>
                          <a:cs typeface="Arial" panose="020B0604020202020204" pitchFamily="34" charset="0"/>
                        </a:rPr>
                        <a:t>Nearshore</a:t>
                      </a:r>
                      <a:r>
                        <a:rPr lang="en-IN" sz="1000" b="0" kern="1200" baseline="0">
                          <a:solidFill>
                            <a:schemeClr val="tx1">
                              <a:lumMod val="90000"/>
                              <a:lumOff val="10000"/>
                            </a:schemeClr>
                          </a:solidFill>
                          <a:latin typeface="+mn-lt"/>
                          <a:ea typeface="+mn-ea"/>
                          <a:cs typeface="Arial" panose="020B0604020202020204" pitchFamily="34" charset="0"/>
                        </a:rPr>
                        <a:t>: 12   </a:t>
                      </a: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5"/>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a:solidFill>
                            <a:schemeClr val="tx1">
                              <a:lumMod val="90000"/>
                              <a:lumOff val="10000"/>
                            </a:schemeClr>
                          </a:solidFill>
                          <a:latin typeface="+mn-lt"/>
                          <a:cs typeface="Arial" pitchFamily="34" charset="0"/>
                        </a:rPr>
                        <a:t>All</a:t>
                      </a:r>
                      <a:r>
                        <a:rPr lang="en-US" sz="1000" b="1" baseline="0">
                          <a:solidFill>
                            <a:schemeClr val="tx1">
                              <a:lumMod val="90000"/>
                              <a:lumOff val="10000"/>
                            </a:schemeClr>
                          </a:solidFill>
                          <a:latin typeface="+mn-lt"/>
                          <a:cs typeface="Arial" pitchFamily="34" charset="0"/>
                        </a:rPr>
                        <a:t> </a:t>
                      </a:r>
                      <a:r>
                        <a:rPr lang="en-US" sz="1000" b="1">
                          <a:solidFill>
                            <a:schemeClr val="tx1">
                              <a:lumMod val="90000"/>
                              <a:lumOff val="10000"/>
                            </a:schemeClr>
                          </a:solidFill>
                          <a:latin typeface="+mn-lt"/>
                          <a:cs typeface="Arial" pitchFamily="34" charset="0"/>
                        </a:rPr>
                        <a:t>Technologies:  </a:t>
                      </a:r>
                      <a:r>
                        <a:rPr lang="en-US" sz="1000" b="0">
                          <a:solidFill>
                            <a:schemeClr val="tx1">
                              <a:lumMod val="90000"/>
                              <a:lumOff val="10000"/>
                            </a:schemeClr>
                          </a:solidFill>
                          <a:latin typeface="+mn-lt"/>
                          <a:cs typeface="Arial" pitchFamily="34" charset="0"/>
                        </a:rPr>
                        <a:t>Android - Java/Kotlin, iOS - Obj-C/Swift</a:t>
                      </a: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6"/>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a:solidFill>
                            <a:schemeClr val="tx1">
                              <a:lumMod val="90000"/>
                              <a:lumOff val="10000"/>
                            </a:schemeClr>
                          </a:solidFill>
                          <a:latin typeface="+mn-lt"/>
                          <a:cs typeface="Arial" panose="020B0604020202020204" pitchFamily="34" charset="0"/>
                        </a:rPr>
                        <a:t>Account  Manager:    </a:t>
                      </a:r>
                      <a:r>
                        <a:rPr lang="en-US" sz="1000" b="0">
                          <a:solidFill>
                            <a:schemeClr val="tx1">
                              <a:lumMod val="90000"/>
                              <a:lumOff val="10000"/>
                            </a:schemeClr>
                          </a:solidFill>
                          <a:latin typeface="+mn-lt"/>
                          <a:cs typeface="Arial" panose="020B0604020202020204" pitchFamily="34" charset="0"/>
                        </a:rPr>
                        <a:t>Portier, Clément</a:t>
                      </a:r>
                      <a:endParaRPr lang="en-US" sz="1000" b="0" kern="1200" baseline="0">
                        <a:solidFill>
                          <a:schemeClr val="tx1">
                            <a:lumMod val="90000"/>
                            <a:lumOff val="10000"/>
                          </a:schemeClr>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8"/>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a:solidFill>
                            <a:schemeClr val="tx1">
                              <a:lumMod val="90000"/>
                              <a:lumOff val="10000"/>
                            </a:schemeClr>
                          </a:solidFill>
                          <a:latin typeface="+mn-lt"/>
                          <a:cs typeface="Arial" panose="020B0604020202020204" pitchFamily="34" charset="0"/>
                        </a:rPr>
                        <a:t>Engagement  Manager / Contacts:  </a:t>
                      </a:r>
                      <a:r>
                        <a:rPr lang="en-US" sz="1000" b="0" err="1">
                          <a:solidFill>
                            <a:schemeClr val="tx1">
                              <a:lumMod val="90000"/>
                              <a:lumOff val="10000"/>
                            </a:schemeClr>
                          </a:solidFill>
                          <a:latin typeface="+mn-lt"/>
                          <a:cs typeface="Arial" panose="020B0604020202020204" pitchFamily="34" charset="0"/>
                        </a:rPr>
                        <a:t>Amroun</a:t>
                      </a:r>
                      <a:r>
                        <a:rPr lang="en-US" sz="1000" b="0">
                          <a:solidFill>
                            <a:schemeClr val="tx1">
                              <a:lumMod val="90000"/>
                              <a:lumOff val="10000"/>
                            </a:schemeClr>
                          </a:solidFill>
                          <a:latin typeface="+mn-lt"/>
                          <a:cs typeface="Arial" panose="020B0604020202020204" pitchFamily="34" charset="0"/>
                        </a:rPr>
                        <a:t>, </a:t>
                      </a:r>
                      <a:r>
                        <a:rPr lang="en-US" sz="1000" b="0" err="1">
                          <a:solidFill>
                            <a:schemeClr val="tx1">
                              <a:lumMod val="90000"/>
                              <a:lumOff val="10000"/>
                            </a:schemeClr>
                          </a:solidFill>
                          <a:latin typeface="+mn-lt"/>
                          <a:cs typeface="Arial" panose="020B0604020202020204" pitchFamily="34" charset="0"/>
                        </a:rPr>
                        <a:t>Yacine</a:t>
                      </a:r>
                      <a:r>
                        <a:rPr lang="en-US" sz="1000" b="0">
                          <a:solidFill>
                            <a:schemeClr val="tx1">
                              <a:lumMod val="90000"/>
                              <a:lumOff val="10000"/>
                            </a:schemeClr>
                          </a:solidFill>
                          <a:latin typeface="+mn-lt"/>
                          <a:cs typeface="Arial" panose="020B0604020202020204" pitchFamily="34" charset="0"/>
                        </a:rPr>
                        <a:t>/ Chaubey, Manjusha</a:t>
                      </a: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9"/>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kern="1200">
                          <a:solidFill>
                            <a:schemeClr val="tx1">
                              <a:lumMod val="90000"/>
                              <a:lumOff val="10000"/>
                            </a:schemeClr>
                          </a:solidFill>
                          <a:latin typeface="+mn-lt"/>
                          <a:ea typeface="+mn-ea"/>
                          <a:cs typeface="Arial" pitchFamily="34" charset="0"/>
                        </a:rPr>
                        <a:t>Callable</a:t>
                      </a:r>
                      <a:r>
                        <a:rPr lang="en-US" sz="1000" b="1" kern="1200" baseline="0">
                          <a:solidFill>
                            <a:schemeClr val="tx1">
                              <a:lumMod val="90000"/>
                              <a:lumOff val="10000"/>
                            </a:schemeClr>
                          </a:solidFill>
                          <a:latin typeface="+mn-lt"/>
                          <a:ea typeface="+mn-ea"/>
                          <a:cs typeface="Arial" pitchFamily="34" charset="0"/>
                        </a:rPr>
                        <a:t> (Y/N):  </a:t>
                      </a:r>
                      <a:r>
                        <a:rPr lang="en-US" sz="1000" b="0" kern="1200" baseline="0">
                          <a:solidFill>
                            <a:schemeClr val="tx1">
                              <a:lumMod val="90000"/>
                              <a:lumOff val="10000"/>
                            </a:schemeClr>
                          </a:solidFill>
                          <a:latin typeface="+mn-lt"/>
                          <a:ea typeface="+mn-ea"/>
                          <a:cs typeface="Arial" pitchFamily="34" charset="0"/>
                        </a:rPr>
                        <a:t>N</a:t>
                      </a:r>
                      <a:endParaRPr lang="en-US" sz="1000" b="0" kern="1200">
                        <a:solidFill>
                          <a:schemeClr val="tx1"/>
                        </a:solidFill>
                        <a:latin typeface="+mn-lt"/>
                        <a:ea typeface="+mn-ea"/>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10"/>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a:solidFill>
                            <a:schemeClr val="tx1">
                              <a:lumMod val="90000"/>
                              <a:lumOff val="10000"/>
                            </a:schemeClr>
                          </a:solidFill>
                          <a:latin typeface="+mn-lt"/>
                          <a:cs typeface="Arial" panose="020B0604020202020204" pitchFamily="34" charset="0"/>
                        </a:rPr>
                        <a:t>If Callable, Callable contact:</a:t>
                      </a:r>
                      <a:r>
                        <a:rPr lang="en-US" sz="1000" b="1" baseline="0">
                          <a:solidFill>
                            <a:schemeClr val="tx1">
                              <a:lumMod val="90000"/>
                              <a:lumOff val="10000"/>
                            </a:schemeClr>
                          </a:solidFill>
                          <a:latin typeface="+mn-lt"/>
                          <a:cs typeface="Arial" panose="020B0604020202020204" pitchFamily="34" charset="0"/>
                        </a:rPr>
                        <a:t> </a:t>
                      </a:r>
                      <a:r>
                        <a:rPr lang="en-US" sz="1000" b="0" baseline="0">
                          <a:solidFill>
                            <a:schemeClr val="tx1">
                              <a:lumMod val="90000"/>
                              <a:lumOff val="10000"/>
                            </a:schemeClr>
                          </a:solidFill>
                          <a:latin typeface="+mn-lt"/>
                          <a:cs typeface="Arial" panose="020B0604020202020204" pitchFamily="34" charset="0"/>
                        </a:rPr>
                        <a:t>N/A</a:t>
                      </a:r>
                      <a:endParaRPr lang="en-US" sz="1000" b="0" kern="1200">
                        <a:solidFill>
                          <a:srgbClr val="FF0000"/>
                        </a:solidFill>
                        <a:latin typeface="+mn-lt"/>
                        <a:ea typeface="+mn-ea"/>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11"/>
                  </a:ext>
                </a:extLst>
              </a:tr>
              <a:tr h="317920">
                <a:tc>
                  <a:txBody>
                    <a:body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dirty="0">
                          <a:solidFill>
                            <a:schemeClr val="tx1">
                              <a:lumMod val="90000"/>
                              <a:lumOff val="10000"/>
                            </a:schemeClr>
                          </a:solidFill>
                          <a:latin typeface="+mn-lt"/>
                          <a:cs typeface="Arial" panose="020B0604020202020204" pitchFamily="34" charset="0"/>
                        </a:rPr>
                        <a:t>Reference</a:t>
                      </a:r>
                      <a:r>
                        <a:rPr lang="en-US" sz="1000" b="1" baseline="0" dirty="0">
                          <a:solidFill>
                            <a:schemeClr val="tx1">
                              <a:lumMod val="90000"/>
                              <a:lumOff val="10000"/>
                            </a:schemeClr>
                          </a:solidFill>
                          <a:latin typeface="+mn-lt"/>
                          <a:cs typeface="Arial" panose="020B0604020202020204" pitchFamily="34" charset="0"/>
                        </a:rPr>
                        <a:t> last update</a:t>
                      </a:r>
                      <a:r>
                        <a:rPr lang="en-US" sz="1000" b="1" dirty="0">
                          <a:solidFill>
                            <a:schemeClr val="tx1">
                              <a:lumMod val="90000"/>
                              <a:lumOff val="10000"/>
                            </a:schemeClr>
                          </a:solidFill>
                          <a:latin typeface="+mn-lt"/>
                          <a:cs typeface="Arial" panose="020B0604020202020204" pitchFamily="34" charset="0"/>
                        </a:rPr>
                        <a:t>:  </a:t>
                      </a:r>
                      <a:r>
                        <a:rPr lang="en-US" sz="1000" b="0" dirty="0">
                          <a:solidFill>
                            <a:schemeClr val="tx1">
                              <a:lumMod val="90000"/>
                              <a:lumOff val="10000"/>
                            </a:schemeClr>
                          </a:solidFill>
                          <a:latin typeface="+mn-lt"/>
                          <a:cs typeface="Arial" panose="020B0604020202020204" pitchFamily="34" charset="0"/>
                        </a:rPr>
                        <a:t>May 2023</a:t>
                      </a:r>
                      <a:endParaRPr lang="en-US" sz="1000" b="0" kern="1200" dirty="0">
                        <a:solidFill>
                          <a:schemeClr val="tx1">
                            <a:lumMod val="90000"/>
                            <a:lumOff val="10000"/>
                          </a:schemeClr>
                        </a:solidFill>
                        <a:latin typeface="+mn-lt"/>
                        <a:ea typeface="+mn-ea"/>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12"/>
                  </a:ext>
                </a:extLst>
              </a:tr>
            </a:tbl>
          </a:graphicData>
        </a:graphic>
      </p:graphicFrame>
      <p:pic>
        <p:nvPicPr>
          <p:cNvPr id="1026" name="Picture 2" descr="Ios Android Icon Png Clip Art Free - Ios And Android Icons Transparent PNG  - 614x284 - Free Download on NicePNG">
            <a:extLst>
              <a:ext uri="{FF2B5EF4-FFF2-40B4-BE49-F238E27FC236}">
                <a16:creationId xmlns:a16="http://schemas.microsoft.com/office/drawing/2014/main" id="{1A610BF2-6199-F552-4251-B911F08F79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7664" y="5808856"/>
            <a:ext cx="1134273" cy="503507"/>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188">
            <a:extLst>
              <a:ext uri="{FF2B5EF4-FFF2-40B4-BE49-F238E27FC236}">
                <a16:creationId xmlns:a16="http://schemas.microsoft.com/office/drawing/2014/main" id="{6ACE2B27-6288-B23D-8FA9-0A3CC0F1E662}"/>
              </a:ext>
            </a:extLst>
          </p:cNvPr>
          <p:cNvSpPr>
            <a:spLocks/>
          </p:cNvSpPr>
          <p:nvPr/>
        </p:nvSpPr>
        <p:spPr bwMode="auto">
          <a:xfrm>
            <a:off x="9374128" y="5186323"/>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grpSp>
        <p:nvGrpSpPr>
          <p:cNvPr id="10" name="Group 9">
            <a:extLst>
              <a:ext uri="{FF2B5EF4-FFF2-40B4-BE49-F238E27FC236}">
                <a16:creationId xmlns:a16="http://schemas.microsoft.com/office/drawing/2014/main" id="{42E55553-0DC9-7219-4691-79AE63A71F8B}"/>
              </a:ext>
            </a:extLst>
          </p:cNvPr>
          <p:cNvGrpSpPr>
            <a:grpSpLocks noChangeAspect="1"/>
          </p:cNvGrpSpPr>
          <p:nvPr/>
        </p:nvGrpSpPr>
        <p:grpSpPr>
          <a:xfrm>
            <a:off x="9494926" y="5273672"/>
            <a:ext cx="301396" cy="368576"/>
            <a:chOff x="1599532" y="931597"/>
            <a:chExt cx="4280218" cy="5234254"/>
          </a:xfrm>
        </p:grpSpPr>
        <p:sp>
          <p:nvSpPr>
            <p:cNvPr id="12" name="Freeform 7">
              <a:extLst>
                <a:ext uri="{FF2B5EF4-FFF2-40B4-BE49-F238E27FC236}">
                  <a16:creationId xmlns:a16="http://schemas.microsoft.com/office/drawing/2014/main" id="{180E363B-E2AC-5723-6CFC-4EBC84DD65EE}"/>
                </a:ext>
              </a:extLst>
            </p:cNvPr>
            <p:cNvSpPr>
              <a:spLocks noChangeAspect="1"/>
            </p:cNvSpPr>
            <p:nvPr/>
          </p:nvSpPr>
          <p:spPr bwMode="auto">
            <a:xfrm>
              <a:off x="1599532" y="1449849"/>
              <a:ext cx="3381578" cy="4192817"/>
            </a:xfrm>
            <a:custGeom>
              <a:avLst/>
              <a:gdLst>
                <a:gd name="T0" fmla="*/ 0 w 1163"/>
                <a:gd name="T1" fmla="*/ 722 h 1442"/>
                <a:gd name="T2" fmla="*/ 0 w 1163"/>
                <a:gd name="T3" fmla="*/ 110 h 1442"/>
                <a:gd name="T4" fmla="*/ 23 w 1163"/>
                <a:gd name="T5" fmla="*/ 38 h 1442"/>
                <a:gd name="T6" fmla="*/ 94 w 1163"/>
                <a:gd name="T7" fmla="*/ 1 h 1442"/>
                <a:gd name="T8" fmla="*/ 270 w 1163"/>
                <a:gd name="T9" fmla="*/ 2 h 1442"/>
                <a:gd name="T10" fmla="*/ 285 w 1163"/>
                <a:gd name="T11" fmla="*/ 18 h 1442"/>
                <a:gd name="T12" fmla="*/ 405 w 1163"/>
                <a:gd name="T13" fmla="*/ 155 h 1442"/>
                <a:gd name="T14" fmla="*/ 757 w 1163"/>
                <a:gd name="T15" fmla="*/ 155 h 1442"/>
                <a:gd name="T16" fmla="*/ 877 w 1163"/>
                <a:gd name="T17" fmla="*/ 20 h 1442"/>
                <a:gd name="T18" fmla="*/ 895 w 1163"/>
                <a:gd name="T19" fmla="*/ 2 h 1442"/>
                <a:gd name="T20" fmla="*/ 1039 w 1163"/>
                <a:gd name="T21" fmla="*/ 2 h 1442"/>
                <a:gd name="T22" fmla="*/ 1113 w 1163"/>
                <a:gd name="T23" fmla="*/ 21 h 1442"/>
                <a:gd name="T24" fmla="*/ 1163 w 1163"/>
                <a:gd name="T25" fmla="*/ 113 h 1442"/>
                <a:gd name="T26" fmla="*/ 1163 w 1163"/>
                <a:gd name="T27" fmla="*/ 657 h 1442"/>
                <a:gd name="T28" fmla="*/ 1163 w 1163"/>
                <a:gd name="T29" fmla="*/ 861 h 1442"/>
                <a:gd name="T30" fmla="*/ 1146 w 1163"/>
                <a:gd name="T31" fmla="*/ 878 h 1442"/>
                <a:gd name="T32" fmla="*/ 1049 w 1163"/>
                <a:gd name="T33" fmla="*/ 887 h 1442"/>
                <a:gd name="T34" fmla="*/ 1032 w 1163"/>
                <a:gd name="T35" fmla="*/ 872 h 1442"/>
                <a:gd name="T36" fmla="*/ 1032 w 1163"/>
                <a:gd name="T37" fmla="*/ 312 h 1442"/>
                <a:gd name="T38" fmla="*/ 1006 w 1163"/>
                <a:gd name="T39" fmla="*/ 285 h 1442"/>
                <a:gd name="T40" fmla="*/ 152 w 1163"/>
                <a:gd name="T41" fmla="*/ 285 h 1442"/>
                <a:gd name="T42" fmla="*/ 128 w 1163"/>
                <a:gd name="T43" fmla="*/ 309 h 1442"/>
                <a:gd name="T44" fmla="*/ 128 w 1163"/>
                <a:gd name="T45" fmla="*/ 1289 h 1442"/>
                <a:gd name="T46" fmla="*/ 154 w 1163"/>
                <a:gd name="T47" fmla="*/ 1314 h 1442"/>
                <a:gd name="T48" fmla="*/ 704 w 1163"/>
                <a:gd name="T49" fmla="*/ 1313 h 1442"/>
                <a:gd name="T50" fmla="*/ 727 w 1163"/>
                <a:gd name="T51" fmla="*/ 1333 h 1442"/>
                <a:gd name="T52" fmla="*/ 749 w 1163"/>
                <a:gd name="T53" fmla="*/ 1428 h 1442"/>
                <a:gd name="T54" fmla="*/ 738 w 1163"/>
                <a:gd name="T55" fmla="*/ 1442 h 1442"/>
                <a:gd name="T56" fmla="*/ 100 w 1163"/>
                <a:gd name="T57" fmla="*/ 1442 h 1442"/>
                <a:gd name="T58" fmla="*/ 0 w 1163"/>
                <a:gd name="T59" fmla="*/ 1336 h 1442"/>
                <a:gd name="T60" fmla="*/ 0 w 1163"/>
                <a:gd name="T61" fmla="*/ 722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3" h="1442">
                  <a:moveTo>
                    <a:pt x="0" y="722"/>
                  </a:moveTo>
                  <a:cubicBezTo>
                    <a:pt x="0" y="518"/>
                    <a:pt x="0" y="314"/>
                    <a:pt x="0" y="110"/>
                  </a:cubicBezTo>
                  <a:cubicBezTo>
                    <a:pt x="0" y="83"/>
                    <a:pt x="7" y="59"/>
                    <a:pt x="23" y="38"/>
                  </a:cubicBezTo>
                  <a:cubicBezTo>
                    <a:pt x="40" y="14"/>
                    <a:pt x="62" y="0"/>
                    <a:pt x="94" y="1"/>
                  </a:cubicBezTo>
                  <a:cubicBezTo>
                    <a:pt x="153" y="3"/>
                    <a:pt x="211" y="2"/>
                    <a:pt x="270" y="2"/>
                  </a:cubicBezTo>
                  <a:cubicBezTo>
                    <a:pt x="282" y="2"/>
                    <a:pt x="286" y="3"/>
                    <a:pt x="285" y="18"/>
                  </a:cubicBezTo>
                  <a:cubicBezTo>
                    <a:pt x="279" y="90"/>
                    <a:pt x="332" y="153"/>
                    <a:pt x="405" y="155"/>
                  </a:cubicBezTo>
                  <a:cubicBezTo>
                    <a:pt x="522" y="157"/>
                    <a:pt x="639" y="157"/>
                    <a:pt x="757" y="155"/>
                  </a:cubicBezTo>
                  <a:cubicBezTo>
                    <a:pt x="829" y="153"/>
                    <a:pt x="880" y="93"/>
                    <a:pt x="877" y="20"/>
                  </a:cubicBezTo>
                  <a:cubicBezTo>
                    <a:pt x="876" y="4"/>
                    <a:pt x="880" y="1"/>
                    <a:pt x="895" y="2"/>
                  </a:cubicBezTo>
                  <a:cubicBezTo>
                    <a:pt x="943" y="3"/>
                    <a:pt x="991" y="2"/>
                    <a:pt x="1039" y="2"/>
                  </a:cubicBezTo>
                  <a:cubicBezTo>
                    <a:pt x="1065" y="2"/>
                    <a:pt x="1090" y="8"/>
                    <a:pt x="1113" y="21"/>
                  </a:cubicBezTo>
                  <a:cubicBezTo>
                    <a:pt x="1148" y="42"/>
                    <a:pt x="1163" y="73"/>
                    <a:pt x="1163" y="113"/>
                  </a:cubicBezTo>
                  <a:cubicBezTo>
                    <a:pt x="1163" y="294"/>
                    <a:pt x="1163" y="476"/>
                    <a:pt x="1163" y="657"/>
                  </a:cubicBezTo>
                  <a:cubicBezTo>
                    <a:pt x="1163" y="725"/>
                    <a:pt x="1162" y="793"/>
                    <a:pt x="1163" y="861"/>
                  </a:cubicBezTo>
                  <a:cubicBezTo>
                    <a:pt x="1163" y="873"/>
                    <a:pt x="1160" y="879"/>
                    <a:pt x="1146" y="878"/>
                  </a:cubicBezTo>
                  <a:cubicBezTo>
                    <a:pt x="1114" y="875"/>
                    <a:pt x="1081" y="878"/>
                    <a:pt x="1049" y="887"/>
                  </a:cubicBezTo>
                  <a:cubicBezTo>
                    <a:pt x="1034" y="891"/>
                    <a:pt x="1032" y="886"/>
                    <a:pt x="1032" y="872"/>
                  </a:cubicBezTo>
                  <a:cubicBezTo>
                    <a:pt x="1033" y="685"/>
                    <a:pt x="1032" y="499"/>
                    <a:pt x="1032" y="312"/>
                  </a:cubicBezTo>
                  <a:cubicBezTo>
                    <a:pt x="1032" y="281"/>
                    <a:pt x="1037" y="285"/>
                    <a:pt x="1006" y="285"/>
                  </a:cubicBezTo>
                  <a:cubicBezTo>
                    <a:pt x="722" y="285"/>
                    <a:pt x="437" y="286"/>
                    <a:pt x="152" y="285"/>
                  </a:cubicBezTo>
                  <a:cubicBezTo>
                    <a:pt x="133" y="285"/>
                    <a:pt x="128" y="290"/>
                    <a:pt x="128" y="309"/>
                  </a:cubicBezTo>
                  <a:cubicBezTo>
                    <a:pt x="129" y="636"/>
                    <a:pt x="129" y="962"/>
                    <a:pt x="128" y="1289"/>
                  </a:cubicBezTo>
                  <a:cubicBezTo>
                    <a:pt x="128" y="1310"/>
                    <a:pt x="134" y="1314"/>
                    <a:pt x="154" y="1314"/>
                  </a:cubicBezTo>
                  <a:cubicBezTo>
                    <a:pt x="337" y="1313"/>
                    <a:pt x="520" y="1314"/>
                    <a:pt x="704" y="1313"/>
                  </a:cubicBezTo>
                  <a:cubicBezTo>
                    <a:pt x="720" y="1313"/>
                    <a:pt x="726" y="1317"/>
                    <a:pt x="727" y="1333"/>
                  </a:cubicBezTo>
                  <a:cubicBezTo>
                    <a:pt x="729" y="1366"/>
                    <a:pt x="737" y="1398"/>
                    <a:pt x="749" y="1428"/>
                  </a:cubicBezTo>
                  <a:cubicBezTo>
                    <a:pt x="754" y="1441"/>
                    <a:pt x="749" y="1442"/>
                    <a:pt x="738" y="1442"/>
                  </a:cubicBezTo>
                  <a:cubicBezTo>
                    <a:pt x="526" y="1442"/>
                    <a:pt x="313" y="1442"/>
                    <a:pt x="100" y="1442"/>
                  </a:cubicBezTo>
                  <a:cubicBezTo>
                    <a:pt x="43" y="1442"/>
                    <a:pt x="0" y="1395"/>
                    <a:pt x="0" y="1336"/>
                  </a:cubicBezTo>
                  <a:cubicBezTo>
                    <a:pt x="0" y="1132"/>
                    <a:pt x="0" y="927"/>
                    <a:pt x="0" y="7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13" name="Freeform 8">
              <a:extLst>
                <a:ext uri="{FF2B5EF4-FFF2-40B4-BE49-F238E27FC236}">
                  <a16:creationId xmlns:a16="http://schemas.microsoft.com/office/drawing/2014/main" id="{4E3AAB93-C209-6812-749A-55D7D43EFAB5}"/>
                </a:ext>
              </a:extLst>
            </p:cNvPr>
            <p:cNvSpPr>
              <a:spLocks noChangeAspect="1" noEditPoints="1"/>
            </p:cNvSpPr>
            <p:nvPr/>
          </p:nvSpPr>
          <p:spPr bwMode="auto">
            <a:xfrm>
              <a:off x="3926139" y="4223325"/>
              <a:ext cx="1953611" cy="1942526"/>
            </a:xfrm>
            <a:custGeom>
              <a:avLst/>
              <a:gdLst>
                <a:gd name="T0" fmla="*/ 672 w 672"/>
                <a:gd name="T1" fmla="*/ 334 h 668"/>
                <a:gd name="T2" fmla="*/ 336 w 672"/>
                <a:gd name="T3" fmla="*/ 668 h 668"/>
                <a:gd name="T4" fmla="*/ 0 w 672"/>
                <a:gd name="T5" fmla="*/ 332 h 668"/>
                <a:gd name="T6" fmla="*/ 336 w 672"/>
                <a:gd name="T7" fmla="*/ 0 h 668"/>
                <a:gd name="T8" fmla="*/ 672 w 672"/>
                <a:gd name="T9" fmla="*/ 334 h 668"/>
                <a:gd name="T10" fmla="*/ 568 w 672"/>
                <a:gd name="T11" fmla="*/ 231 h 668"/>
                <a:gd name="T12" fmla="*/ 536 w 672"/>
                <a:gd name="T13" fmla="*/ 183 h 668"/>
                <a:gd name="T14" fmla="*/ 476 w 672"/>
                <a:gd name="T15" fmla="*/ 199 h 668"/>
                <a:gd name="T16" fmla="*/ 315 w 672"/>
                <a:gd name="T17" fmla="*/ 380 h 668"/>
                <a:gd name="T18" fmla="*/ 291 w 672"/>
                <a:gd name="T19" fmla="*/ 382 h 668"/>
                <a:gd name="T20" fmla="*/ 215 w 672"/>
                <a:gd name="T21" fmla="*/ 321 h 668"/>
                <a:gd name="T22" fmla="*/ 141 w 672"/>
                <a:gd name="T23" fmla="*/ 328 h 668"/>
                <a:gd name="T24" fmla="*/ 151 w 672"/>
                <a:gd name="T25" fmla="*/ 401 h 668"/>
                <a:gd name="T26" fmla="*/ 276 w 672"/>
                <a:gd name="T27" fmla="*/ 501 h 668"/>
                <a:gd name="T28" fmla="*/ 351 w 672"/>
                <a:gd name="T29" fmla="*/ 494 h 668"/>
                <a:gd name="T30" fmla="*/ 553 w 672"/>
                <a:gd name="T31" fmla="*/ 267 h 668"/>
                <a:gd name="T32" fmla="*/ 568 w 672"/>
                <a:gd name="T33" fmla="*/ 23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2" h="668">
                  <a:moveTo>
                    <a:pt x="672" y="334"/>
                  </a:moveTo>
                  <a:cubicBezTo>
                    <a:pt x="672" y="519"/>
                    <a:pt x="522" y="668"/>
                    <a:pt x="336" y="668"/>
                  </a:cubicBezTo>
                  <a:cubicBezTo>
                    <a:pt x="150" y="668"/>
                    <a:pt x="0" y="517"/>
                    <a:pt x="0" y="332"/>
                  </a:cubicBezTo>
                  <a:cubicBezTo>
                    <a:pt x="1" y="149"/>
                    <a:pt x="151" y="0"/>
                    <a:pt x="336" y="0"/>
                  </a:cubicBezTo>
                  <a:cubicBezTo>
                    <a:pt x="522" y="0"/>
                    <a:pt x="672" y="149"/>
                    <a:pt x="672" y="334"/>
                  </a:cubicBezTo>
                  <a:close/>
                  <a:moveTo>
                    <a:pt x="568" y="231"/>
                  </a:moveTo>
                  <a:cubicBezTo>
                    <a:pt x="568" y="210"/>
                    <a:pt x="556" y="191"/>
                    <a:pt x="536" y="183"/>
                  </a:cubicBezTo>
                  <a:cubicBezTo>
                    <a:pt x="514" y="175"/>
                    <a:pt x="493" y="180"/>
                    <a:pt x="476" y="199"/>
                  </a:cubicBezTo>
                  <a:cubicBezTo>
                    <a:pt x="422" y="259"/>
                    <a:pt x="369" y="319"/>
                    <a:pt x="315" y="380"/>
                  </a:cubicBezTo>
                  <a:cubicBezTo>
                    <a:pt x="307" y="390"/>
                    <a:pt x="301" y="390"/>
                    <a:pt x="291" y="382"/>
                  </a:cubicBezTo>
                  <a:cubicBezTo>
                    <a:pt x="267" y="361"/>
                    <a:pt x="241" y="341"/>
                    <a:pt x="215" y="321"/>
                  </a:cubicBezTo>
                  <a:cubicBezTo>
                    <a:pt x="189" y="301"/>
                    <a:pt x="159" y="305"/>
                    <a:pt x="141" y="328"/>
                  </a:cubicBezTo>
                  <a:cubicBezTo>
                    <a:pt x="123" y="351"/>
                    <a:pt x="127" y="381"/>
                    <a:pt x="151" y="401"/>
                  </a:cubicBezTo>
                  <a:cubicBezTo>
                    <a:pt x="193" y="435"/>
                    <a:pt x="234" y="468"/>
                    <a:pt x="276" y="501"/>
                  </a:cubicBezTo>
                  <a:cubicBezTo>
                    <a:pt x="302" y="520"/>
                    <a:pt x="330" y="518"/>
                    <a:pt x="351" y="494"/>
                  </a:cubicBezTo>
                  <a:cubicBezTo>
                    <a:pt x="419" y="418"/>
                    <a:pt x="486" y="343"/>
                    <a:pt x="553" y="267"/>
                  </a:cubicBezTo>
                  <a:cubicBezTo>
                    <a:pt x="563" y="257"/>
                    <a:pt x="569" y="245"/>
                    <a:pt x="568" y="2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16" name="Freeform 9">
              <a:extLst>
                <a:ext uri="{FF2B5EF4-FFF2-40B4-BE49-F238E27FC236}">
                  <a16:creationId xmlns:a16="http://schemas.microsoft.com/office/drawing/2014/main" id="{46FB3D7B-012F-3414-6A3A-9EF340134812}"/>
                </a:ext>
              </a:extLst>
            </p:cNvPr>
            <p:cNvSpPr>
              <a:spLocks noChangeAspect="1" noEditPoints="1"/>
            </p:cNvSpPr>
            <p:nvPr/>
          </p:nvSpPr>
          <p:spPr bwMode="auto">
            <a:xfrm>
              <a:off x="2556021" y="931597"/>
              <a:ext cx="1453820" cy="826010"/>
            </a:xfrm>
            <a:custGeom>
              <a:avLst/>
              <a:gdLst>
                <a:gd name="T0" fmla="*/ 252 w 500"/>
                <a:gd name="T1" fmla="*/ 283 h 284"/>
                <a:gd name="T2" fmla="*/ 84 w 500"/>
                <a:gd name="T3" fmla="*/ 283 h 284"/>
                <a:gd name="T4" fmla="*/ 11 w 500"/>
                <a:gd name="T5" fmla="*/ 231 h 284"/>
                <a:gd name="T6" fmla="*/ 34 w 500"/>
                <a:gd name="T7" fmla="*/ 146 h 284"/>
                <a:gd name="T8" fmla="*/ 82 w 500"/>
                <a:gd name="T9" fmla="*/ 128 h 284"/>
                <a:gd name="T10" fmla="*/ 106 w 500"/>
                <a:gd name="T11" fmla="*/ 128 h 284"/>
                <a:gd name="T12" fmla="*/ 163 w 500"/>
                <a:gd name="T13" fmla="*/ 77 h 284"/>
                <a:gd name="T14" fmla="*/ 252 w 500"/>
                <a:gd name="T15" fmla="*/ 0 h 284"/>
                <a:gd name="T16" fmla="*/ 342 w 500"/>
                <a:gd name="T17" fmla="*/ 82 h 284"/>
                <a:gd name="T18" fmla="*/ 394 w 500"/>
                <a:gd name="T19" fmla="*/ 128 h 284"/>
                <a:gd name="T20" fmla="*/ 432 w 500"/>
                <a:gd name="T21" fmla="*/ 129 h 284"/>
                <a:gd name="T22" fmla="*/ 498 w 500"/>
                <a:gd name="T23" fmla="*/ 210 h 284"/>
                <a:gd name="T24" fmla="*/ 420 w 500"/>
                <a:gd name="T25" fmla="*/ 283 h 284"/>
                <a:gd name="T26" fmla="*/ 252 w 500"/>
                <a:gd name="T27" fmla="*/ 283 h 284"/>
                <a:gd name="T28" fmla="*/ 252 w 500"/>
                <a:gd name="T29" fmla="*/ 52 h 284"/>
                <a:gd name="T30" fmla="*/ 214 w 500"/>
                <a:gd name="T31" fmla="*/ 89 h 284"/>
                <a:gd name="T32" fmla="*/ 251 w 500"/>
                <a:gd name="T33" fmla="*/ 128 h 284"/>
                <a:gd name="T34" fmla="*/ 291 w 500"/>
                <a:gd name="T35" fmla="*/ 90 h 284"/>
                <a:gd name="T36" fmla="*/ 252 w 500"/>
                <a:gd name="T37" fmla="*/ 5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0" h="284">
                  <a:moveTo>
                    <a:pt x="252" y="283"/>
                  </a:moveTo>
                  <a:cubicBezTo>
                    <a:pt x="196" y="283"/>
                    <a:pt x="140" y="284"/>
                    <a:pt x="84" y="283"/>
                  </a:cubicBezTo>
                  <a:cubicBezTo>
                    <a:pt x="49" y="283"/>
                    <a:pt x="21" y="262"/>
                    <a:pt x="11" y="231"/>
                  </a:cubicBezTo>
                  <a:cubicBezTo>
                    <a:pt x="0" y="200"/>
                    <a:pt x="9" y="167"/>
                    <a:pt x="34" y="146"/>
                  </a:cubicBezTo>
                  <a:cubicBezTo>
                    <a:pt x="48" y="135"/>
                    <a:pt x="64" y="129"/>
                    <a:pt x="82" y="128"/>
                  </a:cubicBezTo>
                  <a:cubicBezTo>
                    <a:pt x="90" y="128"/>
                    <a:pt x="98" y="128"/>
                    <a:pt x="106" y="128"/>
                  </a:cubicBezTo>
                  <a:cubicBezTo>
                    <a:pt x="149" y="128"/>
                    <a:pt x="158" y="121"/>
                    <a:pt x="163" y="77"/>
                  </a:cubicBezTo>
                  <a:cubicBezTo>
                    <a:pt x="167" y="33"/>
                    <a:pt x="206" y="0"/>
                    <a:pt x="252" y="0"/>
                  </a:cubicBezTo>
                  <a:cubicBezTo>
                    <a:pt x="300" y="0"/>
                    <a:pt x="338" y="34"/>
                    <a:pt x="342" y="82"/>
                  </a:cubicBezTo>
                  <a:cubicBezTo>
                    <a:pt x="346" y="119"/>
                    <a:pt x="356" y="128"/>
                    <a:pt x="394" y="128"/>
                  </a:cubicBezTo>
                  <a:cubicBezTo>
                    <a:pt x="407" y="128"/>
                    <a:pt x="420" y="127"/>
                    <a:pt x="432" y="129"/>
                  </a:cubicBezTo>
                  <a:cubicBezTo>
                    <a:pt x="472" y="135"/>
                    <a:pt x="500" y="171"/>
                    <a:pt x="498" y="210"/>
                  </a:cubicBezTo>
                  <a:cubicBezTo>
                    <a:pt x="495" y="252"/>
                    <a:pt x="463" y="282"/>
                    <a:pt x="420" y="283"/>
                  </a:cubicBezTo>
                  <a:cubicBezTo>
                    <a:pt x="364" y="284"/>
                    <a:pt x="308" y="283"/>
                    <a:pt x="252" y="283"/>
                  </a:cubicBezTo>
                  <a:close/>
                  <a:moveTo>
                    <a:pt x="252" y="52"/>
                  </a:moveTo>
                  <a:cubicBezTo>
                    <a:pt x="231" y="52"/>
                    <a:pt x="214" y="68"/>
                    <a:pt x="214" y="89"/>
                  </a:cubicBezTo>
                  <a:cubicBezTo>
                    <a:pt x="214" y="111"/>
                    <a:pt x="230" y="128"/>
                    <a:pt x="251" y="128"/>
                  </a:cubicBezTo>
                  <a:cubicBezTo>
                    <a:pt x="273" y="129"/>
                    <a:pt x="291" y="111"/>
                    <a:pt x="291" y="90"/>
                  </a:cubicBezTo>
                  <a:cubicBezTo>
                    <a:pt x="291" y="69"/>
                    <a:pt x="273" y="52"/>
                    <a:pt x="252" y="5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19" name="Freeform 10">
              <a:extLst>
                <a:ext uri="{FF2B5EF4-FFF2-40B4-BE49-F238E27FC236}">
                  <a16:creationId xmlns:a16="http://schemas.microsoft.com/office/drawing/2014/main" id="{1C62F06C-BDC3-7DA6-BC44-9B7268FC4D76}"/>
                </a:ext>
              </a:extLst>
            </p:cNvPr>
            <p:cNvSpPr>
              <a:spLocks noChangeAspect="1"/>
            </p:cNvSpPr>
            <p:nvPr/>
          </p:nvSpPr>
          <p:spPr bwMode="auto">
            <a:xfrm>
              <a:off x="2948718" y="2650088"/>
              <a:ext cx="1355345" cy="227735"/>
            </a:xfrm>
            <a:custGeom>
              <a:avLst/>
              <a:gdLst>
                <a:gd name="T0" fmla="*/ 234 w 466"/>
                <a:gd name="T1" fmla="*/ 1 h 78"/>
                <a:gd name="T2" fmla="*/ 430 w 466"/>
                <a:gd name="T3" fmla="*/ 1 h 78"/>
                <a:gd name="T4" fmla="*/ 465 w 466"/>
                <a:gd name="T5" fmla="*/ 40 h 78"/>
                <a:gd name="T6" fmla="*/ 430 w 466"/>
                <a:gd name="T7" fmla="*/ 77 h 78"/>
                <a:gd name="T8" fmla="*/ 36 w 466"/>
                <a:gd name="T9" fmla="*/ 77 h 78"/>
                <a:gd name="T10" fmla="*/ 0 w 466"/>
                <a:gd name="T11" fmla="*/ 38 h 78"/>
                <a:gd name="T12" fmla="*/ 36 w 466"/>
                <a:gd name="T13" fmla="*/ 1 h 78"/>
                <a:gd name="T14" fmla="*/ 234 w 466"/>
                <a:gd name="T15" fmla="*/ 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78">
                  <a:moveTo>
                    <a:pt x="234" y="1"/>
                  </a:moveTo>
                  <a:cubicBezTo>
                    <a:pt x="299" y="1"/>
                    <a:pt x="365" y="0"/>
                    <a:pt x="430" y="1"/>
                  </a:cubicBezTo>
                  <a:cubicBezTo>
                    <a:pt x="460" y="1"/>
                    <a:pt x="466" y="7"/>
                    <a:pt x="465" y="40"/>
                  </a:cubicBezTo>
                  <a:cubicBezTo>
                    <a:pt x="465" y="70"/>
                    <a:pt x="459" y="77"/>
                    <a:pt x="430" y="77"/>
                  </a:cubicBezTo>
                  <a:cubicBezTo>
                    <a:pt x="299" y="78"/>
                    <a:pt x="168" y="78"/>
                    <a:pt x="36" y="77"/>
                  </a:cubicBezTo>
                  <a:cubicBezTo>
                    <a:pt x="8" y="77"/>
                    <a:pt x="0" y="69"/>
                    <a:pt x="0" y="38"/>
                  </a:cubicBezTo>
                  <a:cubicBezTo>
                    <a:pt x="0" y="9"/>
                    <a:pt x="8" y="1"/>
                    <a:pt x="36" y="1"/>
                  </a:cubicBezTo>
                  <a:cubicBezTo>
                    <a:pt x="102" y="0"/>
                    <a:pt x="168" y="1"/>
                    <a:pt x="234"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20" name="Freeform 11">
              <a:extLst>
                <a:ext uri="{FF2B5EF4-FFF2-40B4-BE49-F238E27FC236}">
                  <a16:creationId xmlns:a16="http://schemas.microsoft.com/office/drawing/2014/main" id="{9FB1EFEA-C902-6A52-0F15-5324C1FF2F33}"/>
                </a:ext>
              </a:extLst>
            </p:cNvPr>
            <p:cNvSpPr>
              <a:spLocks noChangeAspect="1"/>
            </p:cNvSpPr>
            <p:nvPr/>
          </p:nvSpPr>
          <p:spPr bwMode="auto">
            <a:xfrm>
              <a:off x="2948718" y="3324681"/>
              <a:ext cx="1355345" cy="224047"/>
            </a:xfrm>
            <a:custGeom>
              <a:avLst/>
              <a:gdLst>
                <a:gd name="T0" fmla="*/ 234 w 466"/>
                <a:gd name="T1" fmla="*/ 0 h 77"/>
                <a:gd name="T2" fmla="*/ 430 w 466"/>
                <a:gd name="T3" fmla="*/ 0 h 77"/>
                <a:gd name="T4" fmla="*/ 465 w 466"/>
                <a:gd name="T5" fmla="*/ 39 h 77"/>
                <a:gd name="T6" fmla="*/ 430 w 466"/>
                <a:gd name="T7" fmla="*/ 77 h 77"/>
                <a:gd name="T8" fmla="*/ 37 w 466"/>
                <a:gd name="T9" fmla="*/ 77 h 77"/>
                <a:gd name="T10" fmla="*/ 0 w 466"/>
                <a:gd name="T11" fmla="*/ 38 h 77"/>
                <a:gd name="T12" fmla="*/ 36 w 466"/>
                <a:gd name="T13" fmla="*/ 0 h 77"/>
                <a:gd name="T14" fmla="*/ 234 w 466"/>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77">
                  <a:moveTo>
                    <a:pt x="234" y="0"/>
                  </a:moveTo>
                  <a:cubicBezTo>
                    <a:pt x="299" y="0"/>
                    <a:pt x="365" y="0"/>
                    <a:pt x="430" y="0"/>
                  </a:cubicBezTo>
                  <a:cubicBezTo>
                    <a:pt x="460" y="0"/>
                    <a:pt x="466" y="7"/>
                    <a:pt x="465" y="39"/>
                  </a:cubicBezTo>
                  <a:cubicBezTo>
                    <a:pt x="465" y="70"/>
                    <a:pt x="459" y="77"/>
                    <a:pt x="430" y="77"/>
                  </a:cubicBezTo>
                  <a:cubicBezTo>
                    <a:pt x="299" y="77"/>
                    <a:pt x="168" y="77"/>
                    <a:pt x="37" y="77"/>
                  </a:cubicBezTo>
                  <a:cubicBezTo>
                    <a:pt x="8" y="77"/>
                    <a:pt x="0" y="69"/>
                    <a:pt x="0" y="38"/>
                  </a:cubicBezTo>
                  <a:cubicBezTo>
                    <a:pt x="0" y="8"/>
                    <a:pt x="8" y="0"/>
                    <a:pt x="36" y="0"/>
                  </a:cubicBezTo>
                  <a:cubicBezTo>
                    <a:pt x="102" y="0"/>
                    <a:pt x="168" y="0"/>
                    <a:pt x="23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21" name="Freeform 12">
              <a:extLst>
                <a:ext uri="{FF2B5EF4-FFF2-40B4-BE49-F238E27FC236}">
                  <a16:creationId xmlns:a16="http://schemas.microsoft.com/office/drawing/2014/main" id="{6C881E44-1770-7E02-9030-2653D244E4EB}"/>
                </a:ext>
              </a:extLst>
            </p:cNvPr>
            <p:cNvSpPr>
              <a:spLocks noChangeAspect="1"/>
            </p:cNvSpPr>
            <p:nvPr/>
          </p:nvSpPr>
          <p:spPr bwMode="auto">
            <a:xfrm>
              <a:off x="2948718" y="3921721"/>
              <a:ext cx="979881" cy="226508"/>
            </a:xfrm>
            <a:custGeom>
              <a:avLst/>
              <a:gdLst>
                <a:gd name="T0" fmla="*/ 168 w 337"/>
                <a:gd name="T1" fmla="*/ 0 h 78"/>
                <a:gd name="T2" fmla="*/ 302 w 337"/>
                <a:gd name="T3" fmla="*/ 0 h 78"/>
                <a:gd name="T4" fmla="*/ 336 w 337"/>
                <a:gd name="T5" fmla="*/ 37 h 78"/>
                <a:gd name="T6" fmla="*/ 302 w 337"/>
                <a:gd name="T7" fmla="*/ 78 h 78"/>
                <a:gd name="T8" fmla="*/ 34 w 337"/>
                <a:gd name="T9" fmla="*/ 78 h 78"/>
                <a:gd name="T10" fmla="*/ 0 w 337"/>
                <a:gd name="T11" fmla="*/ 38 h 78"/>
                <a:gd name="T12" fmla="*/ 34 w 337"/>
                <a:gd name="T13" fmla="*/ 0 h 78"/>
                <a:gd name="T14" fmla="*/ 168 w 337"/>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78">
                  <a:moveTo>
                    <a:pt x="168" y="0"/>
                  </a:moveTo>
                  <a:cubicBezTo>
                    <a:pt x="213" y="0"/>
                    <a:pt x="257" y="0"/>
                    <a:pt x="302" y="0"/>
                  </a:cubicBezTo>
                  <a:cubicBezTo>
                    <a:pt x="329" y="0"/>
                    <a:pt x="336" y="9"/>
                    <a:pt x="336" y="37"/>
                  </a:cubicBezTo>
                  <a:cubicBezTo>
                    <a:pt x="337" y="70"/>
                    <a:pt x="331" y="78"/>
                    <a:pt x="302" y="78"/>
                  </a:cubicBezTo>
                  <a:cubicBezTo>
                    <a:pt x="213" y="78"/>
                    <a:pt x="124" y="78"/>
                    <a:pt x="34" y="78"/>
                  </a:cubicBezTo>
                  <a:cubicBezTo>
                    <a:pt x="7" y="78"/>
                    <a:pt x="0" y="69"/>
                    <a:pt x="0" y="38"/>
                  </a:cubicBezTo>
                  <a:cubicBezTo>
                    <a:pt x="0" y="10"/>
                    <a:pt x="8" y="0"/>
                    <a:pt x="34" y="0"/>
                  </a:cubicBezTo>
                  <a:cubicBezTo>
                    <a:pt x="79" y="0"/>
                    <a:pt x="123" y="0"/>
                    <a:pt x="16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22" name="Freeform 13">
              <a:extLst>
                <a:ext uri="{FF2B5EF4-FFF2-40B4-BE49-F238E27FC236}">
                  <a16:creationId xmlns:a16="http://schemas.microsoft.com/office/drawing/2014/main" id="{2025046A-C0BE-ADC6-AC5C-A8668CBD7EB1}"/>
                </a:ext>
              </a:extLst>
            </p:cNvPr>
            <p:cNvSpPr>
              <a:spLocks noChangeAspect="1"/>
            </p:cNvSpPr>
            <p:nvPr/>
          </p:nvSpPr>
          <p:spPr bwMode="auto">
            <a:xfrm>
              <a:off x="2948718" y="4596314"/>
              <a:ext cx="829699" cy="224047"/>
            </a:xfrm>
            <a:custGeom>
              <a:avLst/>
              <a:gdLst>
                <a:gd name="T0" fmla="*/ 141 w 285"/>
                <a:gd name="T1" fmla="*/ 77 h 77"/>
                <a:gd name="T2" fmla="*/ 31 w 285"/>
                <a:gd name="T3" fmla="*/ 77 h 77"/>
                <a:gd name="T4" fmla="*/ 0 w 285"/>
                <a:gd name="T5" fmla="*/ 39 h 77"/>
                <a:gd name="T6" fmla="*/ 31 w 285"/>
                <a:gd name="T7" fmla="*/ 0 h 77"/>
                <a:gd name="T8" fmla="*/ 255 w 285"/>
                <a:gd name="T9" fmla="*/ 0 h 77"/>
                <a:gd name="T10" fmla="*/ 285 w 285"/>
                <a:gd name="T11" fmla="*/ 29 h 77"/>
                <a:gd name="T12" fmla="*/ 285 w 285"/>
                <a:gd name="T13" fmla="*/ 47 h 77"/>
                <a:gd name="T14" fmla="*/ 255 w 285"/>
                <a:gd name="T15" fmla="*/ 77 h 77"/>
                <a:gd name="T16" fmla="*/ 141 w 285"/>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77">
                  <a:moveTo>
                    <a:pt x="141" y="77"/>
                  </a:moveTo>
                  <a:cubicBezTo>
                    <a:pt x="105" y="77"/>
                    <a:pt x="68" y="77"/>
                    <a:pt x="31" y="77"/>
                  </a:cubicBezTo>
                  <a:cubicBezTo>
                    <a:pt x="7" y="77"/>
                    <a:pt x="0" y="68"/>
                    <a:pt x="0" y="39"/>
                  </a:cubicBezTo>
                  <a:cubicBezTo>
                    <a:pt x="0" y="10"/>
                    <a:pt x="8" y="0"/>
                    <a:pt x="31" y="0"/>
                  </a:cubicBezTo>
                  <a:cubicBezTo>
                    <a:pt x="106" y="0"/>
                    <a:pt x="181" y="0"/>
                    <a:pt x="255" y="0"/>
                  </a:cubicBezTo>
                  <a:cubicBezTo>
                    <a:pt x="275" y="0"/>
                    <a:pt x="284" y="9"/>
                    <a:pt x="285" y="29"/>
                  </a:cubicBezTo>
                  <a:cubicBezTo>
                    <a:pt x="285" y="35"/>
                    <a:pt x="285" y="41"/>
                    <a:pt x="285" y="47"/>
                  </a:cubicBezTo>
                  <a:cubicBezTo>
                    <a:pt x="284" y="68"/>
                    <a:pt x="276" y="77"/>
                    <a:pt x="255" y="77"/>
                  </a:cubicBezTo>
                  <a:cubicBezTo>
                    <a:pt x="217" y="77"/>
                    <a:pt x="179" y="77"/>
                    <a:pt x="141" y="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23" name="Freeform 14">
              <a:extLst>
                <a:ext uri="{FF2B5EF4-FFF2-40B4-BE49-F238E27FC236}">
                  <a16:creationId xmlns:a16="http://schemas.microsoft.com/office/drawing/2014/main" id="{D52E6E13-B2E1-082B-FF68-9C917CDF4B20}"/>
                </a:ext>
              </a:extLst>
            </p:cNvPr>
            <p:cNvSpPr>
              <a:spLocks noChangeAspect="1"/>
            </p:cNvSpPr>
            <p:nvPr/>
          </p:nvSpPr>
          <p:spPr bwMode="auto">
            <a:xfrm>
              <a:off x="2222426" y="3778925"/>
              <a:ext cx="601964" cy="467780"/>
            </a:xfrm>
            <a:custGeom>
              <a:avLst/>
              <a:gdLst>
                <a:gd name="T0" fmla="*/ 207 w 207"/>
                <a:gd name="T1" fmla="*/ 30 h 161"/>
                <a:gd name="T2" fmla="*/ 198 w 207"/>
                <a:gd name="T3" fmla="*/ 46 h 161"/>
                <a:gd name="T4" fmla="*/ 110 w 207"/>
                <a:gd name="T5" fmla="*/ 145 h 161"/>
                <a:gd name="T6" fmla="*/ 70 w 207"/>
                <a:gd name="T7" fmla="*/ 149 h 161"/>
                <a:gd name="T8" fmla="*/ 17 w 207"/>
                <a:gd name="T9" fmla="*/ 107 h 161"/>
                <a:gd name="T10" fmla="*/ 11 w 207"/>
                <a:gd name="T11" fmla="*/ 70 h 161"/>
                <a:gd name="T12" fmla="*/ 47 w 207"/>
                <a:gd name="T13" fmla="*/ 69 h 161"/>
                <a:gd name="T14" fmla="*/ 50 w 207"/>
                <a:gd name="T15" fmla="*/ 71 h 161"/>
                <a:gd name="T16" fmla="*/ 86 w 207"/>
                <a:gd name="T17" fmla="*/ 96 h 161"/>
                <a:gd name="T18" fmla="*/ 117 w 207"/>
                <a:gd name="T19" fmla="*/ 65 h 161"/>
                <a:gd name="T20" fmla="*/ 166 w 207"/>
                <a:gd name="T21" fmla="*/ 11 h 161"/>
                <a:gd name="T22" fmla="*/ 193 w 207"/>
                <a:gd name="T23" fmla="*/ 5 h 161"/>
                <a:gd name="T24" fmla="*/ 207 w 207"/>
                <a:gd name="T25"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61">
                  <a:moveTo>
                    <a:pt x="207" y="30"/>
                  </a:moveTo>
                  <a:cubicBezTo>
                    <a:pt x="207" y="35"/>
                    <a:pt x="203" y="41"/>
                    <a:pt x="198" y="46"/>
                  </a:cubicBezTo>
                  <a:cubicBezTo>
                    <a:pt x="169" y="79"/>
                    <a:pt x="139" y="112"/>
                    <a:pt x="110" y="145"/>
                  </a:cubicBezTo>
                  <a:cubicBezTo>
                    <a:pt x="98" y="158"/>
                    <a:pt x="85" y="161"/>
                    <a:pt x="70" y="149"/>
                  </a:cubicBezTo>
                  <a:cubicBezTo>
                    <a:pt x="53" y="135"/>
                    <a:pt x="35" y="121"/>
                    <a:pt x="17" y="107"/>
                  </a:cubicBezTo>
                  <a:cubicBezTo>
                    <a:pt x="4" y="96"/>
                    <a:pt x="0" y="84"/>
                    <a:pt x="11" y="70"/>
                  </a:cubicBezTo>
                  <a:cubicBezTo>
                    <a:pt x="22" y="58"/>
                    <a:pt x="34" y="59"/>
                    <a:pt x="47" y="69"/>
                  </a:cubicBezTo>
                  <a:cubicBezTo>
                    <a:pt x="48" y="70"/>
                    <a:pt x="49" y="71"/>
                    <a:pt x="50" y="71"/>
                  </a:cubicBezTo>
                  <a:cubicBezTo>
                    <a:pt x="62" y="80"/>
                    <a:pt x="73" y="98"/>
                    <a:pt x="86" y="96"/>
                  </a:cubicBezTo>
                  <a:cubicBezTo>
                    <a:pt x="98" y="93"/>
                    <a:pt x="107" y="76"/>
                    <a:pt x="117" y="65"/>
                  </a:cubicBezTo>
                  <a:cubicBezTo>
                    <a:pt x="133" y="47"/>
                    <a:pt x="149" y="29"/>
                    <a:pt x="166" y="11"/>
                  </a:cubicBezTo>
                  <a:cubicBezTo>
                    <a:pt x="173" y="3"/>
                    <a:pt x="183" y="0"/>
                    <a:pt x="193" y="5"/>
                  </a:cubicBezTo>
                  <a:cubicBezTo>
                    <a:pt x="203" y="9"/>
                    <a:pt x="207" y="17"/>
                    <a:pt x="207" y="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24" name="Freeform 15">
              <a:extLst>
                <a:ext uri="{FF2B5EF4-FFF2-40B4-BE49-F238E27FC236}">
                  <a16:creationId xmlns:a16="http://schemas.microsoft.com/office/drawing/2014/main" id="{DFD5971B-E02B-B5F9-367B-9176FF076F04}"/>
                </a:ext>
              </a:extLst>
            </p:cNvPr>
            <p:cNvSpPr>
              <a:spLocks noChangeAspect="1"/>
            </p:cNvSpPr>
            <p:nvPr/>
          </p:nvSpPr>
          <p:spPr bwMode="auto">
            <a:xfrm>
              <a:off x="2224888" y="3144948"/>
              <a:ext cx="599502" cy="465318"/>
            </a:xfrm>
            <a:custGeom>
              <a:avLst/>
              <a:gdLst>
                <a:gd name="T0" fmla="*/ 206 w 206"/>
                <a:gd name="T1" fmla="*/ 27 h 160"/>
                <a:gd name="T2" fmla="*/ 197 w 206"/>
                <a:gd name="T3" fmla="*/ 46 h 160"/>
                <a:gd name="T4" fmla="*/ 109 w 206"/>
                <a:gd name="T5" fmla="*/ 144 h 160"/>
                <a:gd name="T6" fmla="*/ 69 w 206"/>
                <a:gd name="T7" fmla="*/ 148 h 160"/>
                <a:gd name="T8" fmla="*/ 16 w 206"/>
                <a:gd name="T9" fmla="*/ 106 h 160"/>
                <a:gd name="T10" fmla="*/ 9 w 206"/>
                <a:gd name="T11" fmla="*/ 71 h 160"/>
                <a:gd name="T12" fmla="*/ 46 w 206"/>
                <a:gd name="T13" fmla="*/ 68 h 160"/>
                <a:gd name="T14" fmla="*/ 49 w 206"/>
                <a:gd name="T15" fmla="*/ 71 h 160"/>
                <a:gd name="T16" fmla="*/ 84 w 206"/>
                <a:gd name="T17" fmla="*/ 95 h 160"/>
                <a:gd name="T18" fmla="*/ 115 w 206"/>
                <a:gd name="T19" fmla="*/ 65 h 160"/>
                <a:gd name="T20" fmla="*/ 163 w 206"/>
                <a:gd name="T21" fmla="*/ 11 h 160"/>
                <a:gd name="T22" fmla="*/ 192 w 206"/>
                <a:gd name="T23" fmla="*/ 4 h 160"/>
                <a:gd name="T24" fmla="*/ 206 w 206"/>
                <a:gd name="T25" fmla="*/ 2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60">
                  <a:moveTo>
                    <a:pt x="206" y="27"/>
                  </a:moveTo>
                  <a:cubicBezTo>
                    <a:pt x="206" y="34"/>
                    <a:pt x="202" y="40"/>
                    <a:pt x="197" y="46"/>
                  </a:cubicBezTo>
                  <a:cubicBezTo>
                    <a:pt x="167" y="78"/>
                    <a:pt x="138" y="111"/>
                    <a:pt x="109" y="144"/>
                  </a:cubicBezTo>
                  <a:cubicBezTo>
                    <a:pt x="97" y="158"/>
                    <a:pt x="84" y="160"/>
                    <a:pt x="69" y="148"/>
                  </a:cubicBezTo>
                  <a:cubicBezTo>
                    <a:pt x="51" y="134"/>
                    <a:pt x="34" y="120"/>
                    <a:pt x="16" y="106"/>
                  </a:cubicBezTo>
                  <a:cubicBezTo>
                    <a:pt x="4" y="96"/>
                    <a:pt x="0" y="84"/>
                    <a:pt x="9" y="71"/>
                  </a:cubicBezTo>
                  <a:cubicBezTo>
                    <a:pt x="20" y="57"/>
                    <a:pt x="33" y="59"/>
                    <a:pt x="46" y="68"/>
                  </a:cubicBezTo>
                  <a:cubicBezTo>
                    <a:pt x="47" y="69"/>
                    <a:pt x="48" y="70"/>
                    <a:pt x="49" y="71"/>
                  </a:cubicBezTo>
                  <a:cubicBezTo>
                    <a:pt x="61" y="80"/>
                    <a:pt x="72" y="96"/>
                    <a:pt x="84" y="95"/>
                  </a:cubicBezTo>
                  <a:cubicBezTo>
                    <a:pt x="97" y="95"/>
                    <a:pt x="105" y="76"/>
                    <a:pt x="115" y="65"/>
                  </a:cubicBezTo>
                  <a:cubicBezTo>
                    <a:pt x="132" y="47"/>
                    <a:pt x="148" y="29"/>
                    <a:pt x="163" y="11"/>
                  </a:cubicBezTo>
                  <a:cubicBezTo>
                    <a:pt x="171" y="2"/>
                    <a:pt x="182" y="0"/>
                    <a:pt x="192" y="4"/>
                  </a:cubicBezTo>
                  <a:cubicBezTo>
                    <a:pt x="202" y="8"/>
                    <a:pt x="206" y="16"/>
                    <a:pt x="206"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25" name="Freeform 16">
              <a:extLst>
                <a:ext uri="{FF2B5EF4-FFF2-40B4-BE49-F238E27FC236}">
                  <a16:creationId xmlns:a16="http://schemas.microsoft.com/office/drawing/2014/main" id="{08C07084-3EED-6407-6FF4-147728A02100}"/>
                </a:ext>
              </a:extLst>
            </p:cNvPr>
            <p:cNvSpPr>
              <a:spLocks noChangeAspect="1"/>
            </p:cNvSpPr>
            <p:nvPr/>
          </p:nvSpPr>
          <p:spPr bwMode="auto">
            <a:xfrm>
              <a:off x="2228576" y="2470355"/>
              <a:ext cx="610576" cy="461629"/>
            </a:xfrm>
            <a:custGeom>
              <a:avLst/>
              <a:gdLst>
                <a:gd name="T0" fmla="*/ 85 w 210"/>
                <a:gd name="T1" fmla="*/ 159 h 159"/>
                <a:gd name="T2" fmla="*/ 77 w 210"/>
                <a:gd name="T3" fmla="*/ 157 h 159"/>
                <a:gd name="T4" fmla="*/ 8 w 210"/>
                <a:gd name="T5" fmla="*/ 102 h 159"/>
                <a:gd name="T6" fmla="*/ 9 w 210"/>
                <a:gd name="T7" fmla="*/ 73 h 159"/>
                <a:gd name="T8" fmla="*/ 40 w 210"/>
                <a:gd name="T9" fmla="*/ 68 h 159"/>
                <a:gd name="T10" fmla="*/ 71 w 210"/>
                <a:gd name="T11" fmla="*/ 93 h 159"/>
                <a:gd name="T12" fmla="*/ 95 w 210"/>
                <a:gd name="T13" fmla="*/ 90 h 159"/>
                <a:gd name="T14" fmla="*/ 158 w 210"/>
                <a:gd name="T15" fmla="*/ 19 h 159"/>
                <a:gd name="T16" fmla="*/ 198 w 210"/>
                <a:gd name="T17" fmla="*/ 12 h 159"/>
                <a:gd name="T18" fmla="*/ 195 w 210"/>
                <a:gd name="T19" fmla="*/ 50 h 159"/>
                <a:gd name="T20" fmla="*/ 110 w 210"/>
                <a:gd name="T21" fmla="*/ 146 h 159"/>
                <a:gd name="T22" fmla="*/ 85 w 210"/>
                <a:gd name="T23"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59">
                  <a:moveTo>
                    <a:pt x="85" y="159"/>
                  </a:moveTo>
                  <a:cubicBezTo>
                    <a:pt x="83" y="158"/>
                    <a:pt x="79" y="158"/>
                    <a:pt x="77" y="157"/>
                  </a:cubicBezTo>
                  <a:cubicBezTo>
                    <a:pt x="53" y="140"/>
                    <a:pt x="29" y="122"/>
                    <a:pt x="8" y="102"/>
                  </a:cubicBezTo>
                  <a:cubicBezTo>
                    <a:pt x="0" y="93"/>
                    <a:pt x="1" y="82"/>
                    <a:pt x="9" y="73"/>
                  </a:cubicBezTo>
                  <a:cubicBezTo>
                    <a:pt x="18" y="63"/>
                    <a:pt x="29" y="61"/>
                    <a:pt x="40" y="68"/>
                  </a:cubicBezTo>
                  <a:cubicBezTo>
                    <a:pt x="51" y="75"/>
                    <a:pt x="62" y="84"/>
                    <a:pt x="71" y="93"/>
                  </a:cubicBezTo>
                  <a:cubicBezTo>
                    <a:pt x="81" y="102"/>
                    <a:pt x="87" y="100"/>
                    <a:pt x="95" y="90"/>
                  </a:cubicBezTo>
                  <a:cubicBezTo>
                    <a:pt x="115" y="66"/>
                    <a:pt x="137" y="43"/>
                    <a:pt x="158" y="19"/>
                  </a:cubicBezTo>
                  <a:cubicBezTo>
                    <a:pt x="173" y="3"/>
                    <a:pt x="187" y="0"/>
                    <a:pt x="198" y="12"/>
                  </a:cubicBezTo>
                  <a:cubicBezTo>
                    <a:pt x="210" y="25"/>
                    <a:pt x="206" y="38"/>
                    <a:pt x="195" y="50"/>
                  </a:cubicBezTo>
                  <a:cubicBezTo>
                    <a:pt x="166" y="82"/>
                    <a:pt x="138" y="114"/>
                    <a:pt x="110" y="146"/>
                  </a:cubicBezTo>
                  <a:cubicBezTo>
                    <a:pt x="103" y="153"/>
                    <a:pt x="97" y="159"/>
                    <a:pt x="85" y="1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26" name="Freeform 17">
              <a:extLst>
                <a:ext uri="{FF2B5EF4-FFF2-40B4-BE49-F238E27FC236}">
                  <a16:creationId xmlns:a16="http://schemas.microsoft.com/office/drawing/2014/main" id="{EE57143F-DBEE-5666-369D-B1BFC6BC2069}"/>
                </a:ext>
              </a:extLst>
            </p:cNvPr>
            <p:cNvSpPr>
              <a:spLocks noChangeAspect="1"/>
            </p:cNvSpPr>
            <p:nvPr/>
          </p:nvSpPr>
          <p:spPr bwMode="auto">
            <a:xfrm>
              <a:off x="2224888" y="4421513"/>
              <a:ext cx="599502" cy="465318"/>
            </a:xfrm>
            <a:custGeom>
              <a:avLst/>
              <a:gdLst>
                <a:gd name="T0" fmla="*/ 206 w 206"/>
                <a:gd name="T1" fmla="*/ 25 h 160"/>
                <a:gd name="T2" fmla="*/ 198 w 206"/>
                <a:gd name="T3" fmla="*/ 45 h 160"/>
                <a:gd name="T4" fmla="*/ 109 w 206"/>
                <a:gd name="T5" fmla="*/ 144 h 160"/>
                <a:gd name="T6" fmla="*/ 69 w 206"/>
                <a:gd name="T7" fmla="*/ 148 h 160"/>
                <a:gd name="T8" fmla="*/ 17 w 206"/>
                <a:gd name="T9" fmla="*/ 107 h 160"/>
                <a:gd name="T10" fmla="*/ 9 w 206"/>
                <a:gd name="T11" fmla="*/ 71 h 160"/>
                <a:gd name="T12" fmla="*/ 48 w 206"/>
                <a:gd name="T13" fmla="*/ 70 h 160"/>
                <a:gd name="T14" fmla="*/ 86 w 206"/>
                <a:gd name="T15" fmla="*/ 95 h 160"/>
                <a:gd name="T16" fmla="*/ 117 w 206"/>
                <a:gd name="T17" fmla="*/ 63 h 160"/>
                <a:gd name="T18" fmla="*/ 164 w 206"/>
                <a:gd name="T19" fmla="*/ 11 h 160"/>
                <a:gd name="T20" fmla="*/ 193 w 206"/>
                <a:gd name="T21" fmla="*/ 4 h 160"/>
                <a:gd name="T22" fmla="*/ 206 w 206"/>
                <a:gd name="T23" fmla="*/ 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160">
                  <a:moveTo>
                    <a:pt x="206" y="25"/>
                  </a:moveTo>
                  <a:cubicBezTo>
                    <a:pt x="206" y="33"/>
                    <a:pt x="203" y="39"/>
                    <a:pt x="198" y="45"/>
                  </a:cubicBezTo>
                  <a:cubicBezTo>
                    <a:pt x="168" y="78"/>
                    <a:pt x="138" y="111"/>
                    <a:pt x="109" y="144"/>
                  </a:cubicBezTo>
                  <a:cubicBezTo>
                    <a:pt x="96" y="158"/>
                    <a:pt x="83" y="160"/>
                    <a:pt x="69" y="148"/>
                  </a:cubicBezTo>
                  <a:cubicBezTo>
                    <a:pt x="52" y="134"/>
                    <a:pt x="35" y="120"/>
                    <a:pt x="17" y="107"/>
                  </a:cubicBezTo>
                  <a:cubicBezTo>
                    <a:pt x="5" y="97"/>
                    <a:pt x="0" y="85"/>
                    <a:pt x="9" y="71"/>
                  </a:cubicBezTo>
                  <a:cubicBezTo>
                    <a:pt x="18" y="58"/>
                    <a:pt x="32" y="59"/>
                    <a:pt x="48" y="70"/>
                  </a:cubicBezTo>
                  <a:cubicBezTo>
                    <a:pt x="61" y="79"/>
                    <a:pt x="71" y="98"/>
                    <a:pt x="86" y="95"/>
                  </a:cubicBezTo>
                  <a:cubicBezTo>
                    <a:pt x="98" y="92"/>
                    <a:pt x="107" y="74"/>
                    <a:pt x="117" y="63"/>
                  </a:cubicBezTo>
                  <a:cubicBezTo>
                    <a:pt x="133" y="46"/>
                    <a:pt x="148" y="28"/>
                    <a:pt x="164" y="11"/>
                  </a:cubicBezTo>
                  <a:cubicBezTo>
                    <a:pt x="172" y="2"/>
                    <a:pt x="182" y="0"/>
                    <a:pt x="193" y="4"/>
                  </a:cubicBezTo>
                  <a:cubicBezTo>
                    <a:pt x="202" y="8"/>
                    <a:pt x="206" y="15"/>
                    <a:pt x="206"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27" name="Freeform 19">
              <a:extLst>
                <a:ext uri="{FF2B5EF4-FFF2-40B4-BE49-F238E27FC236}">
                  <a16:creationId xmlns:a16="http://schemas.microsoft.com/office/drawing/2014/main" id="{AF69096A-24D4-F106-25D7-C70CBC175923}"/>
                </a:ext>
              </a:extLst>
            </p:cNvPr>
            <p:cNvSpPr>
              <a:spLocks noChangeAspect="1"/>
            </p:cNvSpPr>
            <p:nvPr/>
          </p:nvSpPr>
          <p:spPr bwMode="auto">
            <a:xfrm>
              <a:off x="3209630" y="1113726"/>
              <a:ext cx="162624" cy="162624"/>
            </a:xfrm>
            <a:custGeom>
              <a:avLst/>
              <a:gdLst>
                <a:gd name="T0" fmla="*/ 38 w 77"/>
                <a:gd name="T1" fmla="*/ 0 h 77"/>
                <a:gd name="T2" fmla="*/ 77 w 77"/>
                <a:gd name="T3" fmla="*/ 38 h 77"/>
                <a:gd name="T4" fmla="*/ 37 w 77"/>
                <a:gd name="T5" fmla="*/ 76 h 77"/>
                <a:gd name="T6" fmla="*/ 0 w 77"/>
                <a:gd name="T7" fmla="*/ 37 h 77"/>
                <a:gd name="T8" fmla="*/ 38 w 77"/>
                <a:gd name="T9" fmla="*/ 0 h 77"/>
              </a:gdLst>
              <a:ahLst/>
              <a:cxnLst>
                <a:cxn ang="0">
                  <a:pos x="T0" y="T1"/>
                </a:cxn>
                <a:cxn ang="0">
                  <a:pos x="T2" y="T3"/>
                </a:cxn>
                <a:cxn ang="0">
                  <a:pos x="T4" y="T5"/>
                </a:cxn>
                <a:cxn ang="0">
                  <a:pos x="T6" y="T7"/>
                </a:cxn>
                <a:cxn ang="0">
                  <a:pos x="T8" y="T9"/>
                </a:cxn>
              </a:cxnLst>
              <a:rect l="0" t="0" r="r" b="b"/>
              <a:pathLst>
                <a:path w="77" h="77">
                  <a:moveTo>
                    <a:pt x="38" y="0"/>
                  </a:moveTo>
                  <a:cubicBezTo>
                    <a:pt x="59" y="0"/>
                    <a:pt x="77" y="17"/>
                    <a:pt x="77" y="38"/>
                  </a:cubicBezTo>
                  <a:cubicBezTo>
                    <a:pt x="77" y="59"/>
                    <a:pt x="59" y="77"/>
                    <a:pt x="37" y="76"/>
                  </a:cubicBezTo>
                  <a:cubicBezTo>
                    <a:pt x="16" y="76"/>
                    <a:pt x="0" y="59"/>
                    <a:pt x="0" y="37"/>
                  </a:cubicBezTo>
                  <a:cubicBezTo>
                    <a:pt x="0" y="16"/>
                    <a:pt x="17" y="0"/>
                    <a:pt x="3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3" name="object 49">
            <a:extLst>
              <a:ext uri="{FF2B5EF4-FFF2-40B4-BE49-F238E27FC236}">
                <a16:creationId xmlns:a16="http://schemas.microsoft.com/office/drawing/2014/main" id="{835ADC9C-7076-A97F-D195-F17B2C892736}"/>
              </a:ext>
            </a:extLst>
          </p:cNvPr>
          <p:cNvSpPr txBox="1"/>
          <p:nvPr/>
        </p:nvSpPr>
        <p:spPr>
          <a:xfrm>
            <a:off x="9050669" y="5848918"/>
            <a:ext cx="1189910" cy="474489"/>
          </a:xfrm>
          <a:prstGeom prst="rect">
            <a:avLst/>
          </a:prstGeom>
        </p:spPr>
        <p:txBody>
          <a:bodyPr vert="horz" wrap="square" lIns="0" tIns="12700" rIns="0" bIns="0" rtlCol="0" anchor="t">
            <a:spAutoFit/>
          </a:bodyPr>
          <a:lstStyle/>
          <a:p>
            <a:pPr marL="12700" marR="5080" lvl="0" indent="0" algn="ctr" defTabSz="914400" rtl="0" eaLnBrk="1" fontAlgn="auto" latinLnBrk="0" hangingPunct="1">
              <a:lnSpc>
                <a:spcPct val="100000"/>
              </a:lnSpc>
              <a:spcBef>
                <a:spcPts val="100"/>
              </a:spcBef>
              <a:spcAft>
                <a:spcPts val="0"/>
              </a:spcAft>
              <a:buClrTx/>
              <a:buSzTx/>
              <a:buFontTx/>
              <a:buNone/>
              <a:tabLst/>
              <a:defRPr/>
            </a:pPr>
            <a:r>
              <a:rPr lang="en-IN" sz="1000" b="1" dirty="0">
                <a:solidFill>
                  <a:schemeClr val="accent1"/>
                </a:solidFill>
                <a:latin typeface="Ubuntu"/>
                <a:cs typeface="Verdana"/>
              </a:rPr>
              <a:t>Ca</a:t>
            </a:r>
            <a:r>
              <a:rPr kumimoji="0" lang="en-IN" sz="1000" b="1" i="0" u="none" strike="noStrike" kern="1200" cap="none" spc="0" normalizeH="0" baseline="0" noProof="0" dirty="0" err="1">
                <a:ln>
                  <a:noFill/>
                </a:ln>
                <a:solidFill>
                  <a:schemeClr val="accent1"/>
                </a:solidFill>
                <a:effectLst/>
                <a:uLnTx/>
                <a:uFillTx/>
                <a:latin typeface="Ubuntu"/>
                <a:ea typeface="+mn-ea"/>
                <a:cs typeface="Verdana"/>
              </a:rPr>
              <a:t>pacity</a:t>
            </a:r>
            <a:r>
              <a:rPr kumimoji="0" lang="en-IN" sz="1000" b="1" i="0" u="none" strike="noStrike" kern="1200" cap="none" spc="0" normalizeH="0" baseline="0" noProof="0" dirty="0">
                <a:ln>
                  <a:noFill/>
                </a:ln>
                <a:solidFill>
                  <a:schemeClr val="accent1"/>
                </a:solidFill>
                <a:effectLst/>
                <a:uLnTx/>
                <a:uFillTx/>
                <a:latin typeface="Ubuntu"/>
                <a:ea typeface="+mn-ea"/>
                <a:cs typeface="Verdana"/>
              </a:rPr>
              <a:t> to deliver ~750 </a:t>
            </a:r>
            <a:r>
              <a:rPr lang="en-IN" sz="1000" b="1" dirty="0">
                <a:solidFill>
                  <a:schemeClr val="accent1"/>
                </a:solidFill>
                <a:latin typeface="Ubuntu"/>
                <a:cs typeface="Verdana"/>
              </a:rPr>
              <a:t>story points</a:t>
            </a:r>
            <a:r>
              <a:rPr kumimoji="0" lang="en-IN" sz="1000" b="1" i="0" u="none" strike="noStrike" kern="1200" cap="none" spc="0" normalizeH="0" baseline="0" noProof="0" dirty="0">
                <a:ln>
                  <a:noFill/>
                </a:ln>
                <a:solidFill>
                  <a:schemeClr val="accent1"/>
                </a:solidFill>
                <a:effectLst/>
                <a:uLnTx/>
                <a:uFillTx/>
                <a:latin typeface="Ubuntu"/>
                <a:ea typeface="+mn-ea"/>
                <a:cs typeface="Verdana"/>
              </a:rPr>
              <a:t> per Release </a:t>
            </a:r>
            <a:endParaRPr lang="en-IN" sz="1000" b="1" i="0" u="none" strike="noStrike" kern="1200" cap="none" spc="0" normalizeH="0" baseline="0" noProof="0" dirty="0">
              <a:ln>
                <a:noFill/>
              </a:ln>
              <a:solidFill>
                <a:schemeClr val="accent1"/>
              </a:solidFill>
              <a:effectLst/>
              <a:uLnTx/>
              <a:uFillTx/>
              <a:latin typeface="Ubuntu"/>
              <a:cs typeface="Verdana"/>
            </a:endParaRPr>
          </a:p>
        </p:txBody>
      </p:sp>
      <p:sp>
        <p:nvSpPr>
          <p:cNvPr id="31" name="Freeform 188">
            <a:extLst>
              <a:ext uri="{FF2B5EF4-FFF2-40B4-BE49-F238E27FC236}">
                <a16:creationId xmlns:a16="http://schemas.microsoft.com/office/drawing/2014/main" id="{AED17B68-4F20-156B-7F22-DFB4142520DF}"/>
              </a:ext>
            </a:extLst>
          </p:cNvPr>
          <p:cNvSpPr>
            <a:spLocks/>
          </p:cNvSpPr>
          <p:nvPr/>
        </p:nvSpPr>
        <p:spPr bwMode="auto">
          <a:xfrm>
            <a:off x="10882446" y="5186323"/>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grpSp>
        <p:nvGrpSpPr>
          <p:cNvPr id="33" name="Group 32">
            <a:extLst>
              <a:ext uri="{FF2B5EF4-FFF2-40B4-BE49-F238E27FC236}">
                <a16:creationId xmlns:a16="http://schemas.microsoft.com/office/drawing/2014/main" id="{E2B3013D-39A8-51D4-016C-5981CB38E972}"/>
              </a:ext>
            </a:extLst>
          </p:cNvPr>
          <p:cNvGrpSpPr>
            <a:grpSpLocks noChangeAspect="1"/>
          </p:cNvGrpSpPr>
          <p:nvPr/>
        </p:nvGrpSpPr>
        <p:grpSpPr>
          <a:xfrm>
            <a:off x="11003245" y="5273672"/>
            <a:ext cx="301396" cy="368576"/>
            <a:chOff x="1599532" y="931597"/>
            <a:chExt cx="4280218" cy="5234254"/>
          </a:xfrm>
        </p:grpSpPr>
        <p:sp>
          <p:nvSpPr>
            <p:cNvPr id="35" name="Freeform 7">
              <a:extLst>
                <a:ext uri="{FF2B5EF4-FFF2-40B4-BE49-F238E27FC236}">
                  <a16:creationId xmlns:a16="http://schemas.microsoft.com/office/drawing/2014/main" id="{F49BE326-887C-9BEA-776D-1C8B85AC4CBF}"/>
                </a:ext>
              </a:extLst>
            </p:cNvPr>
            <p:cNvSpPr>
              <a:spLocks noChangeAspect="1"/>
            </p:cNvSpPr>
            <p:nvPr/>
          </p:nvSpPr>
          <p:spPr bwMode="auto">
            <a:xfrm>
              <a:off x="1599532" y="1449849"/>
              <a:ext cx="3381578" cy="4192817"/>
            </a:xfrm>
            <a:custGeom>
              <a:avLst/>
              <a:gdLst>
                <a:gd name="T0" fmla="*/ 0 w 1163"/>
                <a:gd name="T1" fmla="*/ 722 h 1442"/>
                <a:gd name="T2" fmla="*/ 0 w 1163"/>
                <a:gd name="T3" fmla="*/ 110 h 1442"/>
                <a:gd name="T4" fmla="*/ 23 w 1163"/>
                <a:gd name="T5" fmla="*/ 38 h 1442"/>
                <a:gd name="T6" fmla="*/ 94 w 1163"/>
                <a:gd name="T7" fmla="*/ 1 h 1442"/>
                <a:gd name="T8" fmla="*/ 270 w 1163"/>
                <a:gd name="T9" fmla="*/ 2 h 1442"/>
                <a:gd name="T10" fmla="*/ 285 w 1163"/>
                <a:gd name="T11" fmla="*/ 18 h 1442"/>
                <a:gd name="T12" fmla="*/ 405 w 1163"/>
                <a:gd name="T13" fmla="*/ 155 h 1442"/>
                <a:gd name="T14" fmla="*/ 757 w 1163"/>
                <a:gd name="T15" fmla="*/ 155 h 1442"/>
                <a:gd name="T16" fmla="*/ 877 w 1163"/>
                <a:gd name="T17" fmla="*/ 20 h 1442"/>
                <a:gd name="T18" fmla="*/ 895 w 1163"/>
                <a:gd name="T19" fmla="*/ 2 h 1442"/>
                <a:gd name="T20" fmla="*/ 1039 w 1163"/>
                <a:gd name="T21" fmla="*/ 2 h 1442"/>
                <a:gd name="T22" fmla="*/ 1113 w 1163"/>
                <a:gd name="T23" fmla="*/ 21 h 1442"/>
                <a:gd name="T24" fmla="*/ 1163 w 1163"/>
                <a:gd name="T25" fmla="*/ 113 h 1442"/>
                <a:gd name="T26" fmla="*/ 1163 w 1163"/>
                <a:gd name="T27" fmla="*/ 657 h 1442"/>
                <a:gd name="T28" fmla="*/ 1163 w 1163"/>
                <a:gd name="T29" fmla="*/ 861 h 1442"/>
                <a:gd name="T30" fmla="*/ 1146 w 1163"/>
                <a:gd name="T31" fmla="*/ 878 h 1442"/>
                <a:gd name="T32" fmla="*/ 1049 w 1163"/>
                <a:gd name="T33" fmla="*/ 887 h 1442"/>
                <a:gd name="T34" fmla="*/ 1032 w 1163"/>
                <a:gd name="T35" fmla="*/ 872 h 1442"/>
                <a:gd name="T36" fmla="*/ 1032 w 1163"/>
                <a:gd name="T37" fmla="*/ 312 h 1442"/>
                <a:gd name="T38" fmla="*/ 1006 w 1163"/>
                <a:gd name="T39" fmla="*/ 285 h 1442"/>
                <a:gd name="T40" fmla="*/ 152 w 1163"/>
                <a:gd name="T41" fmla="*/ 285 h 1442"/>
                <a:gd name="T42" fmla="*/ 128 w 1163"/>
                <a:gd name="T43" fmla="*/ 309 h 1442"/>
                <a:gd name="T44" fmla="*/ 128 w 1163"/>
                <a:gd name="T45" fmla="*/ 1289 h 1442"/>
                <a:gd name="T46" fmla="*/ 154 w 1163"/>
                <a:gd name="T47" fmla="*/ 1314 h 1442"/>
                <a:gd name="T48" fmla="*/ 704 w 1163"/>
                <a:gd name="T49" fmla="*/ 1313 h 1442"/>
                <a:gd name="T50" fmla="*/ 727 w 1163"/>
                <a:gd name="T51" fmla="*/ 1333 h 1442"/>
                <a:gd name="T52" fmla="*/ 749 w 1163"/>
                <a:gd name="T53" fmla="*/ 1428 h 1442"/>
                <a:gd name="T54" fmla="*/ 738 w 1163"/>
                <a:gd name="T55" fmla="*/ 1442 h 1442"/>
                <a:gd name="T56" fmla="*/ 100 w 1163"/>
                <a:gd name="T57" fmla="*/ 1442 h 1442"/>
                <a:gd name="T58" fmla="*/ 0 w 1163"/>
                <a:gd name="T59" fmla="*/ 1336 h 1442"/>
                <a:gd name="T60" fmla="*/ 0 w 1163"/>
                <a:gd name="T61" fmla="*/ 722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3" h="1442">
                  <a:moveTo>
                    <a:pt x="0" y="722"/>
                  </a:moveTo>
                  <a:cubicBezTo>
                    <a:pt x="0" y="518"/>
                    <a:pt x="0" y="314"/>
                    <a:pt x="0" y="110"/>
                  </a:cubicBezTo>
                  <a:cubicBezTo>
                    <a:pt x="0" y="83"/>
                    <a:pt x="7" y="59"/>
                    <a:pt x="23" y="38"/>
                  </a:cubicBezTo>
                  <a:cubicBezTo>
                    <a:pt x="40" y="14"/>
                    <a:pt x="62" y="0"/>
                    <a:pt x="94" y="1"/>
                  </a:cubicBezTo>
                  <a:cubicBezTo>
                    <a:pt x="153" y="3"/>
                    <a:pt x="211" y="2"/>
                    <a:pt x="270" y="2"/>
                  </a:cubicBezTo>
                  <a:cubicBezTo>
                    <a:pt x="282" y="2"/>
                    <a:pt x="286" y="3"/>
                    <a:pt x="285" y="18"/>
                  </a:cubicBezTo>
                  <a:cubicBezTo>
                    <a:pt x="279" y="90"/>
                    <a:pt x="332" y="153"/>
                    <a:pt x="405" y="155"/>
                  </a:cubicBezTo>
                  <a:cubicBezTo>
                    <a:pt x="522" y="157"/>
                    <a:pt x="639" y="157"/>
                    <a:pt x="757" y="155"/>
                  </a:cubicBezTo>
                  <a:cubicBezTo>
                    <a:pt x="829" y="153"/>
                    <a:pt x="880" y="93"/>
                    <a:pt x="877" y="20"/>
                  </a:cubicBezTo>
                  <a:cubicBezTo>
                    <a:pt x="876" y="4"/>
                    <a:pt x="880" y="1"/>
                    <a:pt x="895" y="2"/>
                  </a:cubicBezTo>
                  <a:cubicBezTo>
                    <a:pt x="943" y="3"/>
                    <a:pt x="991" y="2"/>
                    <a:pt x="1039" y="2"/>
                  </a:cubicBezTo>
                  <a:cubicBezTo>
                    <a:pt x="1065" y="2"/>
                    <a:pt x="1090" y="8"/>
                    <a:pt x="1113" y="21"/>
                  </a:cubicBezTo>
                  <a:cubicBezTo>
                    <a:pt x="1148" y="42"/>
                    <a:pt x="1163" y="73"/>
                    <a:pt x="1163" y="113"/>
                  </a:cubicBezTo>
                  <a:cubicBezTo>
                    <a:pt x="1163" y="294"/>
                    <a:pt x="1163" y="476"/>
                    <a:pt x="1163" y="657"/>
                  </a:cubicBezTo>
                  <a:cubicBezTo>
                    <a:pt x="1163" y="725"/>
                    <a:pt x="1162" y="793"/>
                    <a:pt x="1163" y="861"/>
                  </a:cubicBezTo>
                  <a:cubicBezTo>
                    <a:pt x="1163" y="873"/>
                    <a:pt x="1160" y="879"/>
                    <a:pt x="1146" y="878"/>
                  </a:cubicBezTo>
                  <a:cubicBezTo>
                    <a:pt x="1114" y="875"/>
                    <a:pt x="1081" y="878"/>
                    <a:pt x="1049" y="887"/>
                  </a:cubicBezTo>
                  <a:cubicBezTo>
                    <a:pt x="1034" y="891"/>
                    <a:pt x="1032" y="886"/>
                    <a:pt x="1032" y="872"/>
                  </a:cubicBezTo>
                  <a:cubicBezTo>
                    <a:pt x="1033" y="685"/>
                    <a:pt x="1032" y="499"/>
                    <a:pt x="1032" y="312"/>
                  </a:cubicBezTo>
                  <a:cubicBezTo>
                    <a:pt x="1032" y="281"/>
                    <a:pt x="1037" y="285"/>
                    <a:pt x="1006" y="285"/>
                  </a:cubicBezTo>
                  <a:cubicBezTo>
                    <a:pt x="722" y="285"/>
                    <a:pt x="437" y="286"/>
                    <a:pt x="152" y="285"/>
                  </a:cubicBezTo>
                  <a:cubicBezTo>
                    <a:pt x="133" y="285"/>
                    <a:pt x="128" y="290"/>
                    <a:pt x="128" y="309"/>
                  </a:cubicBezTo>
                  <a:cubicBezTo>
                    <a:pt x="129" y="636"/>
                    <a:pt x="129" y="962"/>
                    <a:pt x="128" y="1289"/>
                  </a:cubicBezTo>
                  <a:cubicBezTo>
                    <a:pt x="128" y="1310"/>
                    <a:pt x="134" y="1314"/>
                    <a:pt x="154" y="1314"/>
                  </a:cubicBezTo>
                  <a:cubicBezTo>
                    <a:pt x="337" y="1313"/>
                    <a:pt x="520" y="1314"/>
                    <a:pt x="704" y="1313"/>
                  </a:cubicBezTo>
                  <a:cubicBezTo>
                    <a:pt x="720" y="1313"/>
                    <a:pt x="726" y="1317"/>
                    <a:pt x="727" y="1333"/>
                  </a:cubicBezTo>
                  <a:cubicBezTo>
                    <a:pt x="729" y="1366"/>
                    <a:pt x="737" y="1398"/>
                    <a:pt x="749" y="1428"/>
                  </a:cubicBezTo>
                  <a:cubicBezTo>
                    <a:pt x="754" y="1441"/>
                    <a:pt x="749" y="1442"/>
                    <a:pt x="738" y="1442"/>
                  </a:cubicBezTo>
                  <a:cubicBezTo>
                    <a:pt x="526" y="1442"/>
                    <a:pt x="313" y="1442"/>
                    <a:pt x="100" y="1442"/>
                  </a:cubicBezTo>
                  <a:cubicBezTo>
                    <a:pt x="43" y="1442"/>
                    <a:pt x="0" y="1395"/>
                    <a:pt x="0" y="1336"/>
                  </a:cubicBezTo>
                  <a:cubicBezTo>
                    <a:pt x="0" y="1132"/>
                    <a:pt x="0" y="927"/>
                    <a:pt x="0" y="7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36" name="Freeform 8">
              <a:extLst>
                <a:ext uri="{FF2B5EF4-FFF2-40B4-BE49-F238E27FC236}">
                  <a16:creationId xmlns:a16="http://schemas.microsoft.com/office/drawing/2014/main" id="{66D7F9E5-D337-C6BC-F1B2-C647BAC814BA}"/>
                </a:ext>
              </a:extLst>
            </p:cNvPr>
            <p:cNvSpPr>
              <a:spLocks noChangeAspect="1" noEditPoints="1"/>
            </p:cNvSpPr>
            <p:nvPr/>
          </p:nvSpPr>
          <p:spPr bwMode="auto">
            <a:xfrm>
              <a:off x="3926139" y="4223325"/>
              <a:ext cx="1953611" cy="1942526"/>
            </a:xfrm>
            <a:custGeom>
              <a:avLst/>
              <a:gdLst>
                <a:gd name="T0" fmla="*/ 672 w 672"/>
                <a:gd name="T1" fmla="*/ 334 h 668"/>
                <a:gd name="T2" fmla="*/ 336 w 672"/>
                <a:gd name="T3" fmla="*/ 668 h 668"/>
                <a:gd name="T4" fmla="*/ 0 w 672"/>
                <a:gd name="T5" fmla="*/ 332 h 668"/>
                <a:gd name="T6" fmla="*/ 336 w 672"/>
                <a:gd name="T7" fmla="*/ 0 h 668"/>
                <a:gd name="T8" fmla="*/ 672 w 672"/>
                <a:gd name="T9" fmla="*/ 334 h 668"/>
                <a:gd name="T10" fmla="*/ 568 w 672"/>
                <a:gd name="T11" fmla="*/ 231 h 668"/>
                <a:gd name="T12" fmla="*/ 536 w 672"/>
                <a:gd name="T13" fmla="*/ 183 h 668"/>
                <a:gd name="T14" fmla="*/ 476 w 672"/>
                <a:gd name="T15" fmla="*/ 199 h 668"/>
                <a:gd name="T16" fmla="*/ 315 w 672"/>
                <a:gd name="T17" fmla="*/ 380 h 668"/>
                <a:gd name="T18" fmla="*/ 291 w 672"/>
                <a:gd name="T19" fmla="*/ 382 h 668"/>
                <a:gd name="T20" fmla="*/ 215 w 672"/>
                <a:gd name="T21" fmla="*/ 321 h 668"/>
                <a:gd name="T22" fmla="*/ 141 w 672"/>
                <a:gd name="T23" fmla="*/ 328 h 668"/>
                <a:gd name="T24" fmla="*/ 151 w 672"/>
                <a:gd name="T25" fmla="*/ 401 h 668"/>
                <a:gd name="T26" fmla="*/ 276 w 672"/>
                <a:gd name="T27" fmla="*/ 501 h 668"/>
                <a:gd name="T28" fmla="*/ 351 w 672"/>
                <a:gd name="T29" fmla="*/ 494 h 668"/>
                <a:gd name="T30" fmla="*/ 553 w 672"/>
                <a:gd name="T31" fmla="*/ 267 h 668"/>
                <a:gd name="T32" fmla="*/ 568 w 672"/>
                <a:gd name="T33" fmla="*/ 23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2" h="668">
                  <a:moveTo>
                    <a:pt x="672" y="334"/>
                  </a:moveTo>
                  <a:cubicBezTo>
                    <a:pt x="672" y="519"/>
                    <a:pt x="522" y="668"/>
                    <a:pt x="336" y="668"/>
                  </a:cubicBezTo>
                  <a:cubicBezTo>
                    <a:pt x="150" y="668"/>
                    <a:pt x="0" y="517"/>
                    <a:pt x="0" y="332"/>
                  </a:cubicBezTo>
                  <a:cubicBezTo>
                    <a:pt x="1" y="149"/>
                    <a:pt x="151" y="0"/>
                    <a:pt x="336" y="0"/>
                  </a:cubicBezTo>
                  <a:cubicBezTo>
                    <a:pt x="522" y="0"/>
                    <a:pt x="672" y="149"/>
                    <a:pt x="672" y="334"/>
                  </a:cubicBezTo>
                  <a:close/>
                  <a:moveTo>
                    <a:pt x="568" y="231"/>
                  </a:moveTo>
                  <a:cubicBezTo>
                    <a:pt x="568" y="210"/>
                    <a:pt x="556" y="191"/>
                    <a:pt x="536" y="183"/>
                  </a:cubicBezTo>
                  <a:cubicBezTo>
                    <a:pt x="514" y="175"/>
                    <a:pt x="493" y="180"/>
                    <a:pt x="476" y="199"/>
                  </a:cubicBezTo>
                  <a:cubicBezTo>
                    <a:pt x="422" y="259"/>
                    <a:pt x="369" y="319"/>
                    <a:pt x="315" y="380"/>
                  </a:cubicBezTo>
                  <a:cubicBezTo>
                    <a:pt x="307" y="390"/>
                    <a:pt x="301" y="390"/>
                    <a:pt x="291" y="382"/>
                  </a:cubicBezTo>
                  <a:cubicBezTo>
                    <a:pt x="267" y="361"/>
                    <a:pt x="241" y="341"/>
                    <a:pt x="215" y="321"/>
                  </a:cubicBezTo>
                  <a:cubicBezTo>
                    <a:pt x="189" y="301"/>
                    <a:pt x="159" y="305"/>
                    <a:pt x="141" y="328"/>
                  </a:cubicBezTo>
                  <a:cubicBezTo>
                    <a:pt x="123" y="351"/>
                    <a:pt x="127" y="381"/>
                    <a:pt x="151" y="401"/>
                  </a:cubicBezTo>
                  <a:cubicBezTo>
                    <a:pt x="193" y="435"/>
                    <a:pt x="234" y="468"/>
                    <a:pt x="276" y="501"/>
                  </a:cubicBezTo>
                  <a:cubicBezTo>
                    <a:pt x="302" y="520"/>
                    <a:pt x="330" y="518"/>
                    <a:pt x="351" y="494"/>
                  </a:cubicBezTo>
                  <a:cubicBezTo>
                    <a:pt x="419" y="418"/>
                    <a:pt x="486" y="343"/>
                    <a:pt x="553" y="267"/>
                  </a:cubicBezTo>
                  <a:cubicBezTo>
                    <a:pt x="563" y="257"/>
                    <a:pt x="569" y="245"/>
                    <a:pt x="568" y="2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37" name="Freeform 9">
              <a:extLst>
                <a:ext uri="{FF2B5EF4-FFF2-40B4-BE49-F238E27FC236}">
                  <a16:creationId xmlns:a16="http://schemas.microsoft.com/office/drawing/2014/main" id="{39291611-C2C3-1B4B-EE38-DDD287A43661}"/>
                </a:ext>
              </a:extLst>
            </p:cNvPr>
            <p:cNvSpPr>
              <a:spLocks noChangeAspect="1" noEditPoints="1"/>
            </p:cNvSpPr>
            <p:nvPr/>
          </p:nvSpPr>
          <p:spPr bwMode="auto">
            <a:xfrm>
              <a:off x="2556021" y="931597"/>
              <a:ext cx="1453820" cy="826010"/>
            </a:xfrm>
            <a:custGeom>
              <a:avLst/>
              <a:gdLst>
                <a:gd name="T0" fmla="*/ 252 w 500"/>
                <a:gd name="T1" fmla="*/ 283 h 284"/>
                <a:gd name="T2" fmla="*/ 84 w 500"/>
                <a:gd name="T3" fmla="*/ 283 h 284"/>
                <a:gd name="T4" fmla="*/ 11 w 500"/>
                <a:gd name="T5" fmla="*/ 231 h 284"/>
                <a:gd name="T6" fmla="*/ 34 w 500"/>
                <a:gd name="T7" fmla="*/ 146 h 284"/>
                <a:gd name="T8" fmla="*/ 82 w 500"/>
                <a:gd name="T9" fmla="*/ 128 h 284"/>
                <a:gd name="T10" fmla="*/ 106 w 500"/>
                <a:gd name="T11" fmla="*/ 128 h 284"/>
                <a:gd name="T12" fmla="*/ 163 w 500"/>
                <a:gd name="T13" fmla="*/ 77 h 284"/>
                <a:gd name="T14" fmla="*/ 252 w 500"/>
                <a:gd name="T15" fmla="*/ 0 h 284"/>
                <a:gd name="T16" fmla="*/ 342 w 500"/>
                <a:gd name="T17" fmla="*/ 82 h 284"/>
                <a:gd name="T18" fmla="*/ 394 w 500"/>
                <a:gd name="T19" fmla="*/ 128 h 284"/>
                <a:gd name="T20" fmla="*/ 432 w 500"/>
                <a:gd name="T21" fmla="*/ 129 h 284"/>
                <a:gd name="T22" fmla="*/ 498 w 500"/>
                <a:gd name="T23" fmla="*/ 210 h 284"/>
                <a:gd name="T24" fmla="*/ 420 w 500"/>
                <a:gd name="T25" fmla="*/ 283 h 284"/>
                <a:gd name="T26" fmla="*/ 252 w 500"/>
                <a:gd name="T27" fmla="*/ 283 h 284"/>
                <a:gd name="T28" fmla="*/ 252 w 500"/>
                <a:gd name="T29" fmla="*/ 52 h 284"/>
                <a:gd name="T30" fmla="*/ 214 w 500"/>
                <a:gd name="T31" fmla="*/ 89 h 284"/>
                <a:gd name="T32" fmla="*/ 251 w 500"/>
                <a:gd name="T33" fmla="*/ 128 h 284"/>
                <a:gd name="T34" fmla="*/ 291 w 500"/>
                <a:gd name="T35" fmla="*/ 90 h 284"/>
                <a:gd name="T36" fmla="*/ 252 w 500"/>
                <a:gd name="T37" fmla="*/ 5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0" h="284">
                  <a:moveTo>
                    <a:pt x="252" y="283"/>
                  </a:moveTo>
                  <a:cubicBezTo>
                    <a:pt x="196" y="283"/>
                    <a:pt x="140" y="284"/>
                    <a:pt x="84" y="283"/>
                  </a:cubicBezTo>
                  <a:cubicBezTo>
                    <a:pt x="49" y="283"/>
                    <a:pt x="21" y="262"/>
                    <a:pt x="11" y="231"/>
                  </a:cubicBezTo>
                  <a:cubicBezTo>
                    <a:pt x="0" y="200"/>
                    <a:pt x="9" y="167"/>
                    <a:pt x="34" y="146"/>
                  </a:cubicBezTo>
                  <a:cubicBezTo>
                    <a:pt x="48" y="135"/>
                    <a:pt x="64" y="129"/>
                    <a:pt x="82" y="128"/>
                  </a:cubicBezTo>
                  <a:cubicBezTo>
                    <a:pt x="90" y="128"/>
                    <a:pt x="98" y="128"/>
                    <a:pt x="106" y="128"/>
                  </a:cubicBezTo>
                  <a:cubicBezTo>
                    <a:pt x="149" y="128"/>
                    <a:pt x="158" y="121"/>
                    <a:pt x="163" y="77"/>
                  </a:cubicBezTo>
                  <a:cubicBezTo>
                    <a:pt x="167" y="33"/>
                    <a:pt x="206" y="0"/>
                    <a:pt x="252" y="0"/>
                  </a:cubicBezTo>
                  <a:cubicBezTo>
                    <a:pt x="300" y="0"/>
                    <a:pt x="338" y="34"/>
                    <a:pt x="342" y="82"/>
                  </a:cubicBezTo>
                  <a:cubicBezTo>
                    <a:pt x="346" y="119"/>
                    <a:pt x="356" y="128"/>
                    <a:pt x="394" y="128"/>
                  </a:cubicBezTo>
                  <a:cubicBezTo>
                    <a:pt x="407" y="128"/>
                    <a:pt x="420" y="127"/>
                    <a:pt x="432" y="129"/>
                  </a:cubicBezTo>
                  <a:cubicBezTo>
                    <a:pt x="472" y="135"/>
                    <a:pt x="500" y="171"/>
                    <a:pt x="498" y="210"/>
                  </a:cubicBezTo>
                  <a:cubicBezTo>
                    <a:pt x="495" y="252"/>
                    <a:pt x="463" y="282"/>
                    <a:pt x="420" y="283"/>
                  </a:cubicBezTo>
                  <a:cubicBezTo>
                    <a:pt x="364" y="284"/>
                    <a:pt x="308" y="283"/>
                    <a:pt x="252" y="283"/>
                  </a:cubicBezTo>
                  <a:close/>
                  <a:moveTo>
                    <a:pt x="252" y="52"/>
                  </a:moveTo>
                  <a:cubicBezTo>
                    <a:pt x="231" y="52"/>
                    <a:pt x="214" y="68"/>
                    <a:pt x="214" y="89"/>
                  </a:cubicBezTo>
                  <a:cubicBezTo>
                    <a:pt x="214" y="111"/>
                    <a:pt x="230" y="128"/>
                    <a:pt x="251" y="128"/>
                  </a:cubicBezTo>
                  <a:cubicBezTo>
                    <a:pt x="273" y="129"/>
                    <a:pt x="291" y="111"/>
                    <a:pt x="291" y="90"/>
                  </a:cubicBezTo>
                  <a:cubicBezTo>
                    <a:pt x="291" y="69"/>
                    <a:pt x="273" y="52"/>
                    <a:pt x="252" y="5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38" name="Freeform 10">
              <a:extLst>
                <a:ext uri="{FF2B5EF4-FFF2-40B4-BE49-F238E27FC236}">
                  <a16:creationId xmlns:a16="http://schemas.microsoft.com/office/drawing/2014/main" id="{82787A08-B9AB-0B4D-7233-527EA8A798A7}"/>
                </a:ext>
              </a:extLst>
            </p:cNvPr>
            <p:cNvSpPr>
              <a:spLocks noChangeAspect="1"/>
            </p:cNvSpPr>
            <p:nvPr/>
          </p:nvSpPr>
          <p:spPr bwMode="auto">
            <a:xfrm>
              <a:off x="2948718" y="2650088"/>
              <a:ext cx="1355345" cy="227735"/>
            </a:xfrm>
            <a:custGeom>
              <a:avLst/>
              <a:gdLst>
                <a:gd name="T0" fmla="*/ 234 w 466"/>
                <a:gd name="T1" fmla="*/ 1 h 78"/>
                <a:gd name="T2" fmla="*/ 430 w 466"/>
                <a:gd name="T3" fmla="*/ 1 h 78"/>
                <a:gd name="T4" fmla="*/ 465 w 466"/>
                <a:gd name="T5" fmla="*/ 40 h 78"/>
                <a:gd name="T6" fmla="*/ 430 w 466"/>
                <a:gd name="T7" fmla="*/ 77 h 78"/>
                <a:gd name="T8" fmla="*/ 36 w 466"/>
                <a:gd name="T9" fmla="*/ 77 h 78"/>
                <a:gd name="T10" fmla="*/ 0 w 466"/>
                <a:gd name="T11" fmla="*/ 38 h 78"/>
                <a:gd name="T12" fmla="*/ 36 w 466"/>
                <a:gd name="T13" fmla="*/ 1 h 78"/>
                <a:gd name="T14" fmla="*/ 234 w 466"/>
                <a:gd name="T15" fmla="*/ 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78">
                  <a:moveTo>
                    <a:pt x="234" y="1"/>
                  </a:moveTo>
                  <a:cubicBezTo>
                    <a:pt x="299" y="1"/>
                    <a:pt x="365" y="0"/>
                    <a:pt x="430" y="1"/>
                  </a:cubicBezTo>
                  <a:cubicBezTo>
                    <a:pt x="460" y="1"/>
                    <a:pt x="466" y="7"/>
                    <a:pt x="465" y="40"/>
                  </a:cubicBezTo>
                  <a:cubicBezTo>
                    <a:pt x="465" y="70"/>
                    <a:pt x="459" y="77"/>
                    <a:pt x="430" y="77"/>
                  </a:cubicBezTo>
                  <a:cubicBezTo>
                    <a:pt x="299" y="78"/>
                    <a:pt x="168" y="78"/>
                    <a:pt x="36" y="77"/>
                  </a:cubicBezTo>
                  <a:cubicBezTo>
                    <a:pt x="8" y="77"/>
                    <a:pt x="0" y="69"/>
                    <a:pt x="0" y="38"/>
                  </a:cubicBezTo>
                  <a:cubicBezTo>
                    <a:pt x="0" y="9"/>
                    <a:pt x="8" y="1"/>
                    <a:pt x="36" y="1"/>
                  </a:cubicBezTo>
                  <a:cubicBezTo>
                    <a:pt x="102" y="0"/>
                    <a:pt x="168" y="1"/>
                    <a:pt x="234"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39" name="Freeform 11">
              <a:extLst>
                <a:ext uri="{FF2B5EF4-FFF2-40B4-BE49-F238E27FC236}">
                  <a16:creationId xmlns:a16="http://schemas.microsoft.com/office/drawing/2014/main" id="{F5BCFFBA-70D6-F11C-7A80-8D655CC78DF1}"/>
                </a:ext>
              </a:extLst>
            </p:cNvPr>
            <p:cNvSpPr>
              <a:spLocks noChangeAspect="1"/>
            </p:cNvSpPr>
            <p:nvPr/>
          </p:nvSpPr>
          <p:spPr bwMode="auto">
            <a:xfrm>
              <a:off x="2948718" y="3324681"/>
              <a:ext cx="1355345" cy="224047"/>
            </a:xfrm>
            <a:custGeom>
              <a:avLst/>
              <a:gdLst>
                <a:gd name="T0" fmla="*/ 234 w 466"/>
                <a:gd name="T1" fmla="*/ 0 h 77"/>
                <a:gd name="T2" fmla="*/ 430 w 466"/>
                <a:gd name="T3" fmla="*/ 0 h 77"/>
                <a:gd name="T4" fmla="*/ 465 w 466"/>
                <a:gd name="T5" fmla="*/ 39 h 77"/>
                <a:gd name="T6" fmla="*/ 430 w 466"/>
                <a:gd name="T7" fmla="*/ 77 h 77"/>
                <a:gd name="T8" fmla="*/ 37 w 466"/>
                <a:gd name="T9" fmla="*/ 77 h 77"/>
                <a:gd name="T10" fmla="*/ 0 w 466"/>
                <a:gd name="T11" fmla="*/ 38 h 77"/>
                <a:gd name="T12" fmla="*/ 36 w 466"/>
                <a:gd name="T13" fmla="*/ 0 h 77"/>
                <a:gd name="T14" fmla="*/ 234 w 466"/>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77">
                  <a:moveTo>
                    <a:pt x="234" y="0"/>
                  </a:moveTo>
                  <a:cubicBezTo>
                    <a:pt x="299" y="0"/>
                    <a:pt x="365" y="0"/>
                    <a:pt x="430" y="0"/>
                  </a:cubicBezTo>
                  <a:cubicBezTo>
                    <a:pt x="460" y="0"/>
                    <a:pt x="466" y="7"/>
                    <a:pt x="465" y="39"/>
                  </a:cubicBezTo>
                  <a:cubicBezTo>
                    <a:pt x="465" y="70"/>
                    <a:pt x="459" y="77"/>
                    <a:pt x="430" y="77"/>
                  </a:cubicBezTo>
                  <a:cubicBezTo>
                    <a:pt x="299" y="77"/>
                    <a:pt x="168" y="77"/>
                    <a:pt x="37" y="77"/>
                  </a:cubicBezTo>
                  <a:cubicBezTo>
                    <a:pt x="8" y="77"/>
                    <a:pt x="0" y="69"/>
                    <a:pt x="0" y="38"/>
                  </a:cubicBezTo>
                  <a:cubicBezTo>
                    <a:pt x="0" y="8"/>
                    <a:pt x="8" y="0"/>
                    <a:pt x="36" y="0"/>
                  </a:cubicBezTo>
                  <a:cubicBezTo>
                    <a:pt x="102" y="0"/>
                    <a:pt x="168" y="0"/>
                    <a:pt x="23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0" name="Freeform 12">
              <a:extLst>
                <a:ext uri="{FF2B5EF4-FFF2-40B4-BE49-F238E27FC236}">
                  <a16:creationId xmlns:a16="http://schemas.microsoft.com/office/drawing/2014/main" id="{F77905AB-D473-982E-5462-93926D61A242}"/>
                </a:ext>
              </a:extLst>
            </p:cNvPr>
            <p:cNvSpPr>
              <a:spLocks noChangeAspect="1"/>
            </p:cNvSpPr>
            <p:nvPr/>
          </p:nvSpPr>
          <p:spPr bwMode="auto">
            <a:xfrm>
              <a:off x="2948718" y="3921721"/>
              <a:ext cx="979881" cy="226508"/>
            </a:xfrm>
            <a:custGeom>
              <a:avLst/>
              <a:gdLst>
                <a:gd name="T0" fmla="*/ 168 w 337"/>
                <a:gd name="T1" fmla="*/ 0 h 78"/>
                <a:gd name="T2" fmla="*/ 302 w 337"/>
                <a:gd name="T3" fmla="*/ 0 h 78"/>
                <a:gd name="T4" fmla="*/ 336 w 337"/>
                <a:gd name="T5" fmla="*/ 37 h 78"/>
                <a:gd name="T6" fmla="*/ 302 w 337"/>
                <a:gd name="T7" fmla="*/ 78 h 78"/>
                <a:gd name="T8" fmla="*/ 34 w 337"/>
                <a:gd name="T9" fmla="*/ 78 h 78"/>
                <a:gd name="T10" fmla="*/ 0 w 337"/>
                <a:gd name="T11" fmla="*/ 38 h 78"/>
                <a:gd name="T12" fmla="*/ 34 w 337"/>
                <a:gd name="T13" fmla="*/ 0 h 78"/>
                <a:gd name="T14" fmla="*/ 168 w 337"/>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78">
                  <a:moveTo>
                    <a:pt x="168" y="0"/>
                  </a:moveTo>
                  <a:cubicBezTo>
                    <a:pt x="213" y="0"/>
                    <a:pt x="257" y="0"/>
                    <a:pt x="302" y="0"/>
                  </a:cubicBezTo>
                  <a:cubicBezTo>
                    <a:pt x="329" y="0"/>
                    <a:pt x="336" y="9"/>
                    <a:pt x="336" y="37"/>
                  </a:cubicBezTo>
                  <a:cubicBezTo>
                    <a:pt x="337" y="70"/>
                    <a:pt x="331" y="78"/>
                    <a:pt x="302" y="78"/>
                  </a:cubicBezTo>
                  <a:cubicBezTo>
                    <a:pt x="213" y="78"/>
                    <a:pt x="124" y="78"/>
                    <a:pt x="34" y="78"/>
                  </a:cubicBezTo>
                  <a:cubicBezTo>
                    <a:pt x="7" y="78"/>
                    <a:pt x="0" y="69"/>
                    <a:pt x="0" y="38"/>
                  </a:cubicBezTo>
                  <a:cubicBezTo>
                    <a:pt x="0" y="10"/>
                    <a:pt x="8" y="0"/>
                    <a:pt x="34" y="0"/>
                  </a:cubicBezTo>
                  <a:cubicBezTo>
                    <a:pt x="79" y="0"/>
                    <a:pt x="123" y="0"/>
                    <a:pt x="16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1" name="Freeform 13">
              <a:extLst>
                <a:ext uri="{FF2B5EF4-FFF2-40B4-BE49-F238E27FC236}">
                  <a16:creationId xmlns:a16="http://schemas.microsoft.com/office/drawing/2014/main" id="{14052D1B-F3D4-C934-6D62-12C53B4CAFE1}"/>
                </a:ext>
              </a:extLst>
            </p:cNvPr>
            <p:cNvSpPr>
              <a:spLocks noChangeAspect="1"/>
            </p:cNvSpPr>
            <p:nvPr/>
          </p:nvSpPr>
          <p:spPr bwMode="auto">
            <a:xfrm>
              <a:off x="2948718" y="4596314"/>
              <a:ext cx="829699" cy="224047"/>
            </a:xfrm>
            <a:custGeom>
              <a:avLst/>
              <a:gdLst>
                <a:gd name="T0" fmla="*/ 141 w 285"/>
                <a:gd name="T1" fmla="*/ 77 h 77"/>
                <a:gd name="T2" fmla="*/ 31 w 285"/>
                <a:gd name="T3" fmla="*/ 77 h 77"/>
                <a:gd name="T4" fmla="*/ 0 w 285"/>
                <a:gd name="T5" fmla="*/ 39 h 77"/>
                <a:gd name="T6" fmla="*/ 31 w 285"/>
                <a:gd name="T7" fmla="*/ 0 h 77"/>
                <a:gd name="T8" fmla="*/ 255 w 285"/>
                <a:gd name="T9" fmla="*/ 0 h 77"/>
                <a:gd name="T10" fmla="*/ 285 w 285"/>
                <a:gd name="T11" fmla="*/ 29 h 77"/>
                <a:gd name="T12" fmla="*/ 285 w 285"/>
                <a:gd name="T13" fmla="*/ 47 h 77"/>
                <a:gd name="T14" fmla="*/ 255 w 285"/>
                <a:gd name="T15" fmla="*/ 77 h 77"/>
                <a:gd name="T16" fmla="*/ 141 w 285"/>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77">
                  <a:moveTo>
                    <a:pt x="141" y="77"/>
                  </a:moveTo>
                  <a:cubicBezTo>
                    <a:pt x="105" y="77"/>
                    <a:pt x="68" y="77"/>
                    <a:pt x="31" y="77"/>
                  </a:cubicBezTo>
                  <a:cubicBezTo>
                    <a:pt x="7" y="77"/>
                    <a:pt x="0" y="68"/>
                    <a:pt x="0" y="39"/>
                  </a:cubicBezTo>
                  <a:cubicBezTo>
                    <a:pt x="0" y="10"/>
                    <a:pt x="8" y="0"/>
                    <a:pt x="31" y="0"/>
                  </a:cubicBezTo>
                  <a:cubicBezTo>
                    <a:pt x="106" y="0"/>
                    <a:pt x="181" y="0"/>
                    <a:pt x="255" y="0"/>
                  </a:cubicBezTo>
                  <a:cubicBezTo>
                    <a:pt x="275" y="0"/>
                    <a:pt x="284" y="9"/>
                    <a:pt x="285" y="29"/>
                  </a:cubicBezTo>
                  <a:cubicBezTo>
                    <a:pt x="285" y="35"/>
                    <a:pt x="285" y="41"/>
                    <a:pt x="285" y="47"/>
                  </a:cubicBezTo>
                  <a:cubicBezTo>
                    <a:pt x="284" y="68"/>
                    <a:pt x="276" y="77"/>
                    <a:pt x="255" y="77"/>
                  </a:cubicBezTo>
                  <a:cubicBezTo>
                    <a:pt x="217" y="77"/>
                    <a:pt x="179" y="77"/>
                    <a:pt x="141" y="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2" name="Freeform 14">
              <a:extLst>
                <a:ext uri="{FF2B5EF4-FFF2-40B4-BE49-F238E27FC236}">
                  <a16:creationId xmlns:a16="http://schemas.microsoft.com/office/drawing/2014/main" id="{5B601612-42AB-6392-DDD5-CE67ED9B74DA}"/>
                </a:ext>
              </a:extLst>
            </p:cNvPr>
            <p:cNvSpPr>
              <a:spLocks noChangeAspect="1"/>
            </p:cNvSpPr>
            <p:nvPr/>
          </p:nvSpPr>
          <p:spPr bwMode="auto">
            <a:xfrm>
              <a:off x="2222426" y="3778925"/>
              <a:ext cx="601964" cy="467780"/>
            </a:xfrm>
            <a:custGeom>
              <a:avLst/>
              <a:gdLst>
                <a:gd name="T0" fmla="*/ 207 w 207"/>
                <a:gd name="T1" fmla="*/ 30 h 161"/>
                <a:gd name="T2" fmla="*/ 198 w 207"/>
                <a:gd name="T3" fmla="*/ 46 h 161"/>
                <a:gd name="T4" fmla="*/ 110 w 207"/>
                <a:gd name="T5" fmla="*/ 145 h 161"/>
                <a:gd name="T6" fmla="*/ 70 w 207"/>
                <a:gd name="T7" fmla="*/ 149 h 161"/>
                <a:gd name="T8" fmla="*/ 17 w 207"/>
                <a:gd name="T9" fmla="*/ 107 h 161"/>
                <a:gd name="T10" fmla="*/ 11 w 207"/>
                <a:gd name="T11" fmla="*/ 70 h 161"/>
                <a:gd name="T12" fmla="*/ 47 w 207"/>
                <a:gd name="T13" fmla="*/ 69 h 161"/>
                <a:gd name="T14" fmla="*/ 50 w 207"/>
                <a:gd name="T15" fmla="*/ 71 h 161"/>
                <a:gd name="T16" fmla="*/ 86 w 207"/>
                <a:gd name="T17" fmla="*/ 96 h 161"/>
                <a:gd name="T18" fmla="*/ 117 w 207"/>
                <a:gd name="T19" fmla="*/ 65 h 161"/>
                <a:gd name="T20" fmla="*/ 166 w 207"/>
                <a:gd name="T21" fmla="*/ 11 h 161"/>
                <a:gd name="T22" fmla="*/ 193 w 207"/>
                <a:gd name="T23" fmla="*/ 5 h 161"/>
                <a:gd name="T24" fmla="*/ 207 w 207"/>
                <a:gd name="T25"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61">
                  <a:moveTo>
                    <a:pt x="207" y="30"/>
                  </a:moveTo>
                  <a:cubicBezTo>
                    <a:pt x="207" y="35"/>
                    <a:pt x="203" y="41"/>
                    <a:pt x="198" y="46"/>
                  </a:cubicBezTo>
                  <a:cubicBezTo>
                    <a:pt x="169" y="79"/>
                    <a:pt x="139" y="112"/>
                    <a:pt x="110" y="145"/>
                  </a:cubicBezTo>
                  <a:cubicBezTo>
                    <a:pt x="98" y="158"/>
                    <a:pt x="85" y="161"/>
                    <a:pt x="70" y="149"/>
                  </a:cubicBezTo>
                  <a:cubicBezTo>
                    <a:pt x="53" y="135"/>
                    <a:pt x="35" y="121"/>
                    <a:pt x="17" y="107"/>
                  </a:cubicBezTo>
                  <a:cubicBezTo>
                    <a:pt x="4" y="96"/>
                    <a:pt x="0" y="84"/>
                    <a:pt x="11" y="70"/>
                  </a:cubicBezTo>
                  <a:cubicBezTo>
                    <a:pt x="22" y="58"/>
                    <a:pt x="34" y="59"/>
                    <a:pt x="47" y="69"/>
                  </a:cubicBezTo>
                  <a:cubicBezTo>
                    <a:pt x="48" y="70"/>
                    <a:pt x="49" y="71"/>
                    <a:pt x="50" y="71"/>
                  </a:cubicBezTo>
                  <a:cubicBezTo>
                    <a:pt x="62" y="80"/>
                    <a:pt x="73" y="98"/>
                    <a:pt x="86" y="96"/>
                  </a:cubicBezTo>
                  <a:cubicBezTo>
                    <a:pt x="98" y="93"/>
                    <a:pt x="107" y="76"/>
                    <a:pt x="117" y="65"/>
                  </a:cubicBezTo>
                  <a:cubicBezTo>
                    <a:pt x="133" y="47"/>
                    <a:pt x="149" y="29"/>
                    <a:pt x="166" y="11"/>
                  </a:cubicBezTo>
                  <a:cubicBezTo>
                    <a:pt x="173" y="3"/>
                    <a:pt x="183" y="0"/>
                    <a:pt x="193" y="5"/>
                  </a:cubicBezTo>
                  <a:cubicBezTo>
                    <a:pt x="203" y="9"/>
                    <a:pt x="207" y="17"/>
                    <a:pt x="207" y="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5" name="Freeform 15">
              <a:extLst>
                <a:ext uri="{FF2B5EF4-FFF2-40B4-BE49-F238E27FC236}">
                  <a16:creationId xmlns:a16="http://schemas.microsoft.com/office/drawing/2014/main" id="{6255EDFE-5C15-E8B6-D3EC-A0722530E4A1}"/>
                </a:ext>
              </a:extLst>
            </p:cNvPr>
            <p:cNvSpPr>
              <a:spLocks noChangeAspect="1"/>
            </p:cNvSpPr>
            <p:nvPr/>
          </p:nvSpPr>
          <p:spPr bwMode="auto">
            <a:xfrm>
              <a:off x="2224888" y="3144948"/>
              <a:ext cx="599502" cy="465318"/>
            </a:xfrm>
            <a:custGeom>
              <a:avLst/>
              <a:gdLst>
                <a:gd name="T0" fmla="*/ 206 w 206"/>
                <a:gd name="T1" fmla="*/ 27 h 160"/>
                <a:gd name="T2" fmla="*/ 197 w 206"/>
                <a:gd name="T3" fmla="*/ 46 h 160"/>
                <a:gd name="T4" fmla="*/ 109 w 206"/>
                <a:gd name="T5" fmla="*/ 144 h 160"/>
                <a:gd name="T6" fmla="*/ 69 w 206"/>
                <a:gd name="T7" fmla="*/ 148 h 160"/>
                <a:gd name="T8" fmla="*/ 16 w 206"/>
                <a:gd name="T9" fmla="*/ 106 h 160"/>
                <a:gd name="T10" fmla="*/ 9 w 206"/>
                <a:gd name="T11" fmla="*/ 71 h 160"/>
                <a:gd name="T12" fmla="*/ 46 w 206"/>
                <a:gd name="T13" fmla="*/ 68 h 160"/>
                <a:gd name="T14" fmla="*/ 49 w 206"/>
                <a:gd name="T15" fmla="*/ 71 h 160"/>
                <a:gd name="T16" fmla="*/ 84 w 206"/>
                <a:gd name="T17" fmla="*/ 95 h 160"/>
                <a:gd name="T18" fmla="*/ 115 w 206"/>
                <a:gd name="T19" fmla="*/ 65 h 160"/>
                <a:gd name="T20" fmla="*/ 163 w 206"/>
                <a:gd name="T21" fmla="*/ 11 h 160"/>
                <a:gd name="T22" fmla="*/ 192 w 206"/>
                <a:gd name="T23" fmla="*/ 4 h 160"/>
                <a:gd name="T24" fmla="*/ 206 w 206"/>
                <a:gd name="T25" fmla="*/ 2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60">
                  <a:moveTo>
                    <a:pt x="206" y="27"/>
                  </a:moveTo>
                  <a:cubicBezTo>
                    <a:pt x="206" y="34"/>
                    <a:pt x="202" y="40"/>
                    <a:pt x="197" y="46"/>
                  </a:cubicBezTo>
                  <a:cubicBezTo>
                    <a:pt x="167" y="78"/>
                    <a:pt x="138" y="111"/>
                    <a:pt x="109" y="144"/>
                  </a:cubicBezTo>
                  <a:cubicBezTo>
                    <a:pt x="97" y="158"/>
                    <a:pt x="84" y="160"/>
                    <a:pt x="69" y="148"/>
                  </a:cubicBezTo>
                  <a:cubicBezTo>
                    <a:pt x="51" y="134"/>
                    <a:pt x="34" y="120"/>
                    <a:pt x="16" y="106"/>
                  </a:cubicBezTo>
                  <a:cubicBezTo>
                    <a:pt x="4" y="96"/>
                    <a:pt x="0" y="84"/>
                    <a:pt x="9" y="71"/>
                  </a:cubicBezTo>
                  <a:cubicBezTo>
                    <a:pt x="20" y="57"/>
                    <a:pt x="33" y="59"/>
                    <a:pt x="46" y="68"/>
                  </a:cubicBezTo>
                  <a:cubicBezTo>
                    <a:pt x="47" y="69"/>
                    <a:pt x="48" y="70"/>
                    <a:pt x="49" y="71"/>
                  </a:cubicBezTo>
                  <a:cubicBezTo>
                    <a:pt x="61" y="80"/>
                    <a:pt x="72" y="96"/>
                    <a:pt x="84" y="95"/>
                  </a:cubicBezTo>
                  <a:cubicBezTo>
                    <a:pt x="97" y="95"/>
                    <a:pt x="105" y="76"/>
                    <a:pt x="115" y="65"/>
                  </a:cubicBezTo>
                  <a:cubicBezTo>
                    <a:pt x="132" y="47"/>
                    <a:pt x="148" y="29"/>
                    <a:pt x="163" y="11"/>
                  </a:cubicBezTo>
                  <a:cubicBezTo>
                    <a:pt x="171" y="2"/>
                    <a:pt x="182" y="0"/>
                    <a:pt x="192" y="4"/>
                  </a:cubicBezTo>
                  <a:cubicBezTo>
                    <a:pt x="202" y="8"/>
                    <a:pt x="206" y="16"/>
                    <a:pt x="206"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6" name="Freeform 16">
              <a:extLst>
                <a:ext uri="{FF2B5EF4-FFF2-40B4-BE49-F238E27FC236}">
                  <a16:creationId xmlns:a16="http://schemas.microsoft.com/office/drawing/2014/main" id="{CA66A236-10C1-87A7-EFB4-2228F7A7C898}"/>
                </a:ext>
              </a:extLst>
            </p:cNvPr>
            <p:cNvSpPr>
              <a:spLocks noChangeAspect="1"/>
            </p:cNvSpPr>
            <p:nvPr/>
          </p:nvSpPr>
          <p:spPr bwMode="auto">
            <a:xfrm>
              <a:off x="2228576" y="2470355"/>
              <a:ext cx="610576" cy="461629"/>
            </a:xfrm>
            <a:custGeom>
              <a:avLst/>
              <a:gdLst>
                <a:gd name="T0" fmla="*/ 85 w 210"/>
                <a:gd name="T1" fmla="*/ 159 h 159"/>
                <a:gd name="T2" fmla="*/ 77 w 210"/>
                <a:gd name="T3" fmla="*/ 157 h 159"/>
                <a:gd name="T4" fmla="*/ 8 w 210"/>
                <a:gd name="T5" fmla="*/ 102 h 159"/>
                <a:gd name="T6" fmla="*/ 9 w 210"/>
                <a:gd name="T7" fmla="*/ 73 h 159"/>
                <a:gd name="T8" fmla="*/ 40 w 210"/>
                <a:gd name="T9" fmla="*/ 68 h 159"/>
                <a:gd name="T10" fmla="*/ 71 w 210"/>
                <a:gd name="T11" fmla="*/ 93 h 159"/>
                <a:gd name="T12" fmla="*/ 95 w 210"/>
                <a:gd name="T13" fmla="*/ 90 h 159"/>
                <a:gd name="T14" fmla="*/ 158 w 210"/>
                <a:gd name="T15" fmla="*/ 19 h 159"/>
                <a:gd name="T16" fmla="*/ 198 w 210"/>
                <a:gd name="T17" fmla="*/ 12 h 159"/>
                <a:gd name="T18" fmla="*/ 195 w 210"/>
                <a:gd name="T19" fmla="*/ 50 h 159"/>
                <a:gd name="T20" fmla="*/ 110 w 210"/>
                <a:gd name="T21" fmla="*/ 146 h 159"/>
                <a:gd name="T22" fmla="*/ 85 w 210"/>
                <a:gd name="T23"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59">
                  <a:moveTo>
                    <a:pt x="85" y="159"/>
                  </a:moveTo>
                  <a:cubicBezTo>
                    <a:pt x="83" y="158"/>
                    <a:pt x="79" y="158"/>
                    <a:pt x="77" y="157"/>
                  </a:cubicBezTo>
                  <a:cubicBezTo>
                    <a:pt x="53" y="140"/>
                    <a:pt x="29" y="122"/>
                    <a:pt x="8" y="102"/>
                  </a:cubicBezTo>
                  <a:cubicBezTo>
                    <a:pt x="0" y="93"/>
                    <a:pt x="1" y="82"/>
                    <a:pt x="9" y="73"/>
                  </a:cubicBezTo>
                  <a:cubicBezTo>
                    <a:pt x="18" y="63"/>
                    <a:pt x="29" y="61"/>
                    <a:pt x="40" y="68"/>
                  </a:cubicBezTo>
                  <a:cubicBezTo>
                    <a:pt x="51" y="75"/>
                    <a:pt x="62" y="84"/>
                    <a:pt x="71" y="93"/>
                  </a:cubicBezTo>
                  <a:cubicBezTo>
                    <a:pt x="81" y="102"/>
                    <a:pt x="87" y="100"/>
                    <a:pt x="95" y="90"/>
                  </a:cubicBezTo>
                  <a:cubicBezTo>
                    <a:pt x="115" y="66"/>
                    <a:pt x="137" y="43"/>
                    <a:pt x="158" y="19"/>
                  </a:cubicBezTo>
                  <a:cubicBezTo>
                    <a:pt x="173" y="3"/>
                    <a:pt x="187" y="0"/>
                    <a:pt x="198" y="12"/>
                  </a:cubicBezTo>
                  <a:cubicBezTo>
                    <a:pt x="210" y="25"/>
                    <a:pt x="206" y="38"/>
                    <a:pt x="195" y="50"/>
                  </a:cubicBezTo>
                  <a:cubicBezTo>
                    <a:pt x="166" y="82"/>
                    <a:pt x="138" y="114"/>
                    <a:pt x="110" y="146"/>
                  </a:cubicBezTo>
                  <a:cubicBezTo>
                    <a:pt x="103" y="153"/>
                    <a:pt x="97" y="159"/>
                    <a:pt x="85" y="1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7" name="Freeform 17">
              <a:extLst>
                <a:ext uri="{FF2B5EF4-FFF2-40B4-BE49-F238E27FC236}">
                  <a16:creationId xmlns:a16="http://schemas.microsoft.com/office/drawing/2014/main" id="{938D6195-E95C-2415-58D8-2A9910940381}"/>
                </a:ext>
              </a:extLst>
            </p:cNvPr>
            <p:cNvSpPr>
              <a:spLocks noChangeAspect="1"/>
            </p:cNvSpPr>
            <p:nvPr/>
          </p:nvSpPr>
          <p:spPr bwMode="auto">
            <a:xfrm>
              <a:off x="2224888" y="4421513"/>
              <a:ext cx="599502" cy="465318"/>
            </a:xfrm>
            <a:custGeom>
              <a:avLst/>
              <a:gdLst>
                <a:gd name="T0" fmla="*/ 206 w 206"/>
                <a:gd name="T1" fmla="*/ 25 h 160"/>
                <a:gd name="T2" fmla="*/ 198 w 206"/>
                <a:gd name="T3" fmla="*/ 45 h 160"/>
                <a:gd name="T4" fmla="*/ 109 w 206"/>
                <a:gd name="T5" fmla="*/ 144 h 160"/>
                <a:gd name="T6" fmla="*/ 69 w 206"/>
                <a:gd name="T7" fmla="*/ 148 h 160"/>
                <a:gd name="T8" fmla="*/ 17 w 206"/>
                <a:gd name="T9" fmla="*/ 107 h 160"/>
                <a:gd name="T10" fmla="*/ 9 w 206"/>
                <a:gd name="T11" fmla="*/ 71 h 160"/>
                <a:gd name="T12" fmla="*/ 48 w 206"/>
                <a:gd name="T13" fmla="*/ 70 h 160"/>
                <a:gd name="T14" fmla="*/ 86 w 206"/>
                <a:gd name="T15" fmla="*/ 95 h 160"/>
                <a:gd name="T16" fmla="*/ 117 w 206"/>
                <a:gd name="T17" fmla="*/ 63 h 160"/>
                <a:gd name="T18" fmla="*/ 164 w 206"/>
                <a:gd name="T19" fmla="*/ 11 h 160"/>
                <a:gd name="T20" fmla="*/ 193 w 206"/>
                <a:gd name="T21" fmla="*/ 4 h 160"/>
                <a:gd name="T22" fmla="*/ 206 w 206"/>
                <a:gd name="T23" fmla="*/ 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160">
                  <a:moveTo>
                    <a:pt x="206" y="25"/>
                  </a:moveTo>
                  <a:cubicBezTo>
                    <a:pt x="206" y="33"/>
                    <a:pt x="203" y="39"/>
                    <a:pt x="198" y="45"/>
                  </a:cubicBezTo>
                  <a:cubicBezTo>
                    <a:pt x="168" y="78"/>
                    <a:pt x="138" y="111"/>
                    <a:pt x="109" y="144"/>
                  </a:cubicBezTo>
                  <a:cubicBezTo>
                    <a:pt x="96" y="158"/>
                    <a:pt x="83" y="160"/>
                    <a:pt x="69" y="148"/>
                  </a:cubicBezTo>
                  <a:cubicBezTo>
                    <a:pt x="52" y="134"/>
                    <a:pt x="35" y="120"/>
                    <a:pt x="17" y="107"/>
                  </a:cubicBezTo>
                  <a:cubicBezTo>
                    <a:pt x="5" y="97"/>
                    <a:pt x="0" y="85"/>
                    <a:pt x="9" y="71"/>
                  </a:cubicBezTo>
                  <a:cubicBezTo>
                    <a:pt x="18" y="58"/>
                    <a:pt x="32" y="59"/>
                    <a:pt x="48" y="70"/>
                  </a:cubicBezTo>
                  <a:cubicBezTo>
                    <a:pt x="61" y="79"/>
                    <a:pt x="71" y="98"/>
                    <a:pt x="86" y="95"/>
                  </a:cubicBezTo>
                  <a:cubicBezTo>
                    <a:pt x="98" y="92"/>
                    <a:pt x="107" y="74"/>
                    <a:pt x="117" y="63"/>
                  </a:cubicBezTo>
                  <a:cubicBezTo>
                    <a:pt x="133" y="46"/>
                    <a:pt x="148" y="28"/>
                    <a:pt x="164" y="11"/>
                  </a:cubicBezTo>
                  <a:cubicBezTo>
                    <a:pt x="172" y="2"/>
                    <a:pt x="182" y="0"/>
                    <a:pt x="193" y="4"/>
                  </a:cubicBezTo>
                  <a:cubicBezTo>
                    <a:pt x="202" y="8"/>
                    <a:pt x="206" y="15"/>
                    <a:pt x="206"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8" name="Freeform 19">
              <a:extLst>
                <a:ext uri="{FF2B5EF4-FFF2-40B4-BE49-F238E27FC236}">
                  <a16:creationId xmlns:a16="http://schemas.microsoft.com/office/drawing/2014/main" id="{D99EE6B5-16AA-109E-7F69-89C433FDAA19}"/>
                </a:ext>
              </a:extLst>
            </p:cNvPr>
            <p:cNvSpPr>
              <a:spLocks noChangeAspect="1"/>
            </p:cNvSpPr>
            <p:nvPr/>
          </p:nvSpPr>
          <p:spPr bwMode="auto">
            <a:xfrm>
              <a:off x="3209630" y="1113726"/>
              <a:ext cx="162624" cy="162624"/>
            </a:xfrm>
            <a:custGeom>
              <a:avLst/>
              <a:gdLst>
                <a:gd name="T0" fmla="*/ 38 w 77"/>
                <a:gd name="T1" fmla="*/ 0 h 77"/>
                <a:gd name="T2" fmla="*/ 77 w 77"/>
                <a:gd name="T3" fmla="*/ 38 h 77"/>
                <a:gd name="T4" fmla="*/ 37 w 77"/>
                <a:gd name="T5" fmla="*/ 76 h 77"/>
                <a:gd name="T6" fmla="*/ 0 w 77"/>
                <a:gd name="T7" fmla="*/ 37 h 77"/>
                <a:gd name="T8" fmla="*/ 38 w 77"/>
                <a:gd name="T9" fmla="*/ 0 h 77"/>
              </a:gdLst>
              <a:ahLst/>
              <a:cxnLst>
                <a:cxn ang="0">
                  <a:pos x="T0" y="T1"/>
                </a:cxn>
                <a:cxn ang="0">
                  <a:pos x="T2" y="T3"/>
                </a:cxn>
                <a:cxn ang="0">
                  <a:pos x="T4" y="T5"/>
                </a:cxn>
                <a:cxn ang="0">
                  <a:pos x="T6" y="T7"/>
                </a:cxn>
                <a:cxn ang="0">
                  <a:pos x="T8" y="T9"/>
                </a:cxn>
              </a:cxnLst>
              <a:rect l="0" t="0" r="r" b="b"/>
              <a:pathLst>
                <a:path w="77" h="77">
                  <a:moveTo>
                    <a:pt x="38" y="0"/>
                  </a:moveTo>
                  <a:cubicBezTo>
                    <a:pt x="59" y="0"/>
                    <a:pt x="77" y="17"/>
                    <a:pt x="77" y="38"/>
                  </a:cubicBezTo>
                  <a:cubicBezTo>
                    <a:pt x="77" y="59"/>
                    <a:pt x="59" y="77"/>
                    <a:pt x="37" y="76"/>
                  </a:cubicBezTo>
                  <a:cubicBezTo>
                    <a:pt x="16" y="76"/>
                    <a:pt x="0" y="59"/>
                    <a:pt x="0" y="37"/>
                  </a:cubicBezTo>
                  <a:cubicBezTo>
                    <a:pt x="0" y="16"/>
                    <a:pt x="17" y="0"/>
                    <a:pt x="3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28" name="object 49">
            <a:extLst>
              <a:ext uri="{FF2B5EF4-FFF2-40B4-BE49-F238E27FC236}">
                <a16:creationId xmlns:a16="http://schemas.microsoft.com/office/drawing/2014/main" id="{18E30B5E-342D-31A2-D123-832516D9D97B}"/>
              </a:ext>
            </a:extLst>
          </p:cNvPr>
          <p:cNvSpPr txBox="1"/>
          <p:nvPr/>
        </p:nvSpPr>
        <p:spPr>
          <a:xfrm>
            <a:off x="10558987" y="5841810"/>
            <a:ext cx="1189910" cy="474489"/>
          </a:xfrm>
          <a:prstGeom prst="rect">
            <a:avLst/>
          </a:prstGeom>
        </p:spPr>
        <p:txBody>
          <a:bodyPr vert="horz" wrap="square" lIns="0" tIns="12700" rIns="0" bIns="0" rtlCol="0" anchor="t">
            <a:spAutoFit/>
          </a:bodyPr>
          <a:lstStyle/>
          <a:p>
            <a:pPr marL="12700" marR="5080" lvl="0" indent="0" algn="ctr" defTabSz="914400" rtl="0" eaLnBrk="1" fontAlgn="auto" latinLnBrk="0" hangingPunct="1">
              <a:lnSpc>
                <a:spcPct val="100000"/>
              </a:lnSpc>
              <a:spcBef>
                <a:spcPts val="100"/>
              </a:spcBef>
              <a:spcAft>
                <a:spcPts val="0"/>
              </a:spcAft>
              <a:buClrTx/>
              <a:buSzTx/>
              <a:buFontTx/>
              <a:buNone/>
              <a:tabLst/>
              <a:defRPr/>
            </a:pPr>
            <a:r>
              <a:rPr lang="en-IN" sz="1000" b="1" dirty="0">
                <a:solidFill>
                  <a:schemeClr val="accent1"/>
                </a:solidFill>
                <a:latin typeface="Ubuntu"/>
                <a:cs typeface="Verdana"/>
              </a:rPr>
              <a:t>Ca</a:t>
            </a:r>
            <a:r>
              <a:rPr kumimoji="0" lang="en-IN" sz="1000" b="1" i="0" u="none" strike="noStrike" kern="1200" cap="none" spc="0" normalizeH="0" baseline="0" noProof="0" dirty="0" err="1">
                <a:ln>
                  <a:noFill/>
                </a:ln>
                <a:solidFill>
                  <a:schemeClr val="accent1"/>
                </a:solidFill>
                <a:effectLst/>
                <a:uLnTx/>
                <a:uFillTx/>
                <a:latin typeface="Ubuntu"/>
                <a:ea typeface="+mn-ea"/>
                <a:cs typeface="Verdana"/>
              </a:rPr>
              <a:t>pacity</a:t>
            </a:r>
            <a:r>
              <a:rPr kumimoji="0" lang="en-IN" sz="1000" b="1" i="0" u="none" strike="noStrike" kern="1200" cap="none" spc="0" normalizeH="0" baseline="0" noProof="0" dirty="0">
                <a:ln>
                  <a:noFill/>
                </a:ln>
                <a:solidFill>
                  <a:schemeClr val="accent1"/>
                </a:solidFill>
                <a:effectLst/>
                <a:uLnTx/>
                <a:uFillTx/>
                <a:latin typeface="Ubuntu"/>
                <a:ea typeface="+mn-ea"/>
                <a:cs typeface="Verdana"/>
              </a:rPr>
              <a:t> to test ~8700+ </a:t>
            </a:r>
            <a:r>
              <a:rPr lang="en-IN" sz="1000" b="1" dirty="0">
                <a:solidFill>
                  <a:schemeClr val="accent1"/>
                </a:solidFill>
                <a:latin typeface="Ubuntu"/>
                <a:cs typeface="Verdana"/>
              </a:rPr>
              <a:t>scenarios for features</a:t>
            </a:r>
            <a:endParaRPr lang="en-IN" sz="1000" b="1" i="0" u="none" strike="noStrike" kern="1200" cap="none" spc="0" normalizeH="0" baseline="0" noProof="0" dirty="0">
              <a:ln>
                <a:noFill/>
              </a:ln>
              <a:solidFill>
                <a:schemeClr val="accent1"/>
              </a:solidFill>
              <a:effectLst/>
              <a:uLnTx/>
              <a:uFillTx/>
              <a:latin typeface="Ubuntu"/>
              <a:cs typeface="Verdana"/>
            </a:endParaRPr>
          </a:p>
        </p:txBody>
      </p:sp>
      <p:sp>
        <p:nvSpPr>
          <p:cNvPr id="43" name="object 54">
            <a:extLst>
              <a:ext uri="{FF2B5EF4-FFF2-40B4-BE49-F238E27FC236}">
                <a16:creationId xmlns:a16="http://schemas.microsoft.com/office/drawing/2014/main" id="{51CC1D41-9A6C-B234-A711-7B00BE836547}"/>
              </a:ext>
            </a:extLst>
          </p:cNvPr>
          <p:cNvSpPr txBox="1"/>
          <p:nvPr/>
        </p:nvSpPr>
        <p:spPr>
          <a:xfrm>
            <a:off x="4918116" y="2929517"/>
            <a:ext cx="1029407" cy="705321"/>
          </a:xfrm>
          <a:prstGeom prst="rect">
            <a:avLst/>
          </a:prstGeom>
        </p:spPr>
        <p:txBody>
          <a:bodyPr vert="horz" wrap="square" lIns="0" tIns="0" rIns="0" bIns="0" rtlCol="0" anchor="t">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lang="en-IN" sz="2400" b="1" i="0" u="none" strike="noStrike" kern="1200" cap="none" spc="-5" normalizeH="0" baseline="0" noProof="0">
                <a:ln>
                  <a:noFill/>
                </a:ln>
                <a:solidFill>
                  <a:schemeClr val="accent1"/>
                </a:solidFill>
                <a:effectLst/>
                <a:uLnTx/>
                <a:uFillTx/>
                <a:latin typeface="Ubuntu"/>
                <a:ea typeface="+mn-ea"/>
                <a:cs typeface="Verdana"/>
              </a:rPr>
              <a:t>4+</a:t>
            </a:r>
            <a:endParaRPr lang="en-IN" sz="2400" b="1" i="0" u="none" strike="noStrike" kern="1200" cap="none" spc="-5" normalizeH="0" baseline="0" noProof="0">
              <a:ln>
                <a:noFill/>
              </a:ln>
              <a:solidFill>
                <a:schemeClr val="accent1"/>
              </a:solidFill>
              <a:effectLst/>
              <a:uLnTx/>
              <a:uFillTx/>
              <a:latin typeface="Ubuntu"/>
              <a:cs typeface="Verdana"/>
            </a:endParaRPr>
          </a:p>
          <a:p>
            <a:pPr marL="12700" marR="5080" lvl="0" indent="0" algn="ctr" defTabSz="914400" rtl="0" eaLnBrk="1" fontAlgn="auto" latinLnBrk="0" hangingPunct="1">
              <a:lnSpc>
                <a:spcPct val="100000"/>
              </a:lnSpc>
              <a:spcBef>
                <a:spcPts val="95"/>
              </a:spcBef>
              <a:spcAft>
                <a:spcPts val="0"/>
              </a:spcAft>
              <a:buClrTx/>
              <a:buSzTx/>
              <a:buFontTx/>
              <a:buNone/>
              <a:tabLst/>
              <a:defRPr/>
            </a:pPr>
            <a:r>
              <a:rPr lang="en-IN" sz="1050" spc="-5">
                <a:latin typeface="Ubuntu"/>
                <a:cs typeface="Verdana"/>
              </a:rPr>
              <a:t>Rating on App Store</a:t>
            </a:r>
            <a:endParaRPr kumimoji="0" sz="1000" i="0" u="none" strike="noStrike" kern="1200" cap="none" spc="0" normalizeH="0" baseline="0" noProof="0">
              <a:ln>
                <a:noFill/>
              </a:ln>
              <a:effectLst/>
              <a:uLnTx/>
              <a:uFillTx/>
              <a:latin typeface="Ubuntu"/>
              <a:ea typeface="+mn-ea"/>
              <a:cs typeface="Verdana"/>
            </a:endParaRPr>
          </a:p>
        </p:txBody>
      </p:sp>
      <p:sp>
        <p:nvSpPr>
          <p:cNvPr id="50" name="object 60">
            <a:extLst>
              <a:ext uri="{FF2B5EF4-FFF2-40B4-BE49-F238E27FC236}">
                <a16:creationId xmlns:a16="http://schemas.microsoft.com/office/drawing/2014/main" id="{3D973BDC-9342-56D8-9EBF-096B7411B188}"/>
              </a:ext>
            </a:extLst>
          </p:cNvPr>
          <p:cNvSpPr txBox="1"/>
          <p:nvPr/>
        </p:nvSpPr>
        <p:spPr>
          <a:xfrm>
            <a:off x="3529072" y="2930118"/>
            <a:ext cx="1029407" cy="153888"/>
          </a:xfrm>
          <a:prstGeom prst="rect">
            <a:avLst/>
          </a:prstGeom>
        </p:spPr>
        <p:txBody>
          <a:bodyPr vert="horz" wrap="square" lIns="0" tIns="0" rIns="0" bIns="0" rtlCol="0">
            <a:spAutoFit/>
          </a:bodyPr>
          <a:lstStyle/>
          <a:p>
            <a:pPr marL="12700" marR="5080" lvl="0" indent="-12700" algn="ctr" defTabSz="914400" rtl="0" eaLnBrk="1" fontAlgn="auto" latinLnBrk="0" hangingPunct="1">
              <a:lnSpc>
                <a:spcPct val="100000"/>
              </a:lnSpc>
              <a:spcBef>
                <a:spcPts val="100"/>
              </a:spcBef>
              <a:spcAft>
                <a:spcPts val="0"/>
              </a:spcAft>
              <a:buClrTx/>
              <a:buSzTx/>
              <a:buFontTx/>
              <a:buNone/>
              <a:tabLst/>
              <a:defRPr/>
            </a:pPr>
            <a:r>
              <a:rPr lang="en-IN" sz="1000" b="1" spc="-5">
                <a:solidFill>
                  <a:prstClr val="black"/>
                </a:solidFill>
                <a:latin typeface="Ubuntu"/>
                <a:cs typeface="Verdana"/>
              </a:rPr>
              <a:t>Added</a:t>
            </a:r>
          </a:p>
        </p:txBody>
      </p:sp>
      <p:sp>
        <p:nvSpPr>
          <p:cNvPr id="51" name="object 61">
            <a:extLst>
              <a:ext uri="{FF2B5EF4-FFF2-40B4-BE49-F238E27FC236}">
                <a16:creationId xmlns:a16="http://schemas.microsoft.com/office/drawing/2014/main" id="{8B89E57D-3974-92D1-F7F5-A8419C5DD4CC}"/>
              </a:ext>
            </a:extLst>
          </p:cNvPr>
          <p:cNvSpPr txBox="1"/>
          <p:nvPr/>
        </p:nvSpPr>
        <p:spPr>
          <a:xfrm>
            <a:off x="3608673" y="3287308"/>
            <a:ext cx="936821" cy="430631"/>
          </a:xfrm>
          <a:prstGeom prst="rect">
            <a:avLst/>
          </a:prstGeom>
        </p:spPr>
        <p:txBody>
          <a:bodyPr vert="horz" wrap="square" lIns="0" tIns="0" rIns="0" bIns="0" rtlCol="0" anchor="t">
            <a:spAutoFit/>
          </a:bodyPr>
          <a:lstStyle/>
          <a:p>
            <a:pPr marL="0" marR="0" lvl="0" indent="0" algn="ctr" defTabSz="914400" rtl="0" eaLnBrk="1" fontAlgn="auto" latinLnBrk="0" hangingPunct="1">
              <a:lnSpc>
                <a:spcPts val="1739"/>
              </a:lnSpc>
              <a:spcBef>
                <a:spcPts val="100"/>
              </a:spcBef>
              <a:spcAft>
                <a:spcPts val="0"/>
              </a:spcAft>
              <a:buClrTx/>
              <a:buSzTx/>
              <a:buFontTx/>
              <a:buNone/>
              <a:tabLst/>
              <a:defRPr/>
            </a:pPr>
            <a:r>
              <a:rPr kumimoji="0" lang="en-IN" sz="2400" b="1" i="0" u="none" strike="noStrike" kern="1200" cap="none" spc="0" normalizeH="0" baseline="0" noProof="0">
                <a:ln>
                  <a:noFill/>
                </a:ln>
                <a:solidFill>
                  <a:schemeClr val="accent1"/>
                </a:solidFill>
                <a:effectLst/>
                <a:uLnTx/>
                <a:uFillTx/>
                <a:latin typeface="Ubuntu"/>
                <a:ea typeface="+mn-ea"/>
                <a:cs typeface="Verdana"/>
              </a:rPr>
              <a:t>100+</a:t>
            </a:r>
          </a:p>
          <a:p>
            <a:pPr marL="0" marR="0" lvl="0" indent="0" algn="ctr" defTabSz="914400" rtl="0" eaLnBrk="1" fontAlgn="auto" latinLnBrk="0" hangingPunct="1">
              <a:lnSpc>
                <a:spcPts val="1739"/>
              </a:lnSpc>
              <a:spcBef>
                <a:spcPts val="100"/>
              </a:spcBef>
              <a:spcAft>
                <a:spcPts val="0"/>
              </a:spcAft>
              <a:buClrTx/>
              <a:buSzTx/>
              <a:buFontTx/>
              <a:buNone/>
              <a:tabLst/>
              <a:defRPr/>
            </a:pPr>
            <a:r>
              <a:rPr lang="en-IN" sz="1050">
                <a:latin typeface="Ubuntu"/>
                <a:cs typeface="Verdana"/>
              </a:rPr>
              <a:t>Features</a:t>
            </a:r>
            <a:endParaRPr kumimoji="0" lang="en-IN" sz="1050" i="0" u="none" strike="noStrike" kern="1200" cap="none" spc="0" normalizeH="0" baseline="0" noProof="0">
              <a:ln>
                <a:noFill/>
              </a:ln>
              <a:effectLst/>
              <a:uLnTx/>
              <a:uFillTx/>
              <a:latin typeface="Ubuntu"/>
              <a:ea typeface="+mn-ea"/>
              <a:cs typeface="Verdana"/>
            </a:endParaRPr>
          </a:p>
        </p:txBody>
      </p:sp>
      <p:sp>
        <p:nvSpPr>
          <p:cNvPr id="52" name="object 59">
            <a:extLst>
              <a:ext uri="{FF2B5EF4-FFF2-40B4-BE49-F238E27FC236}">
                <a16:creationId xmlns:a16="http://schemas.microsoft.com/office/drawing/2014/main" id="{0353B49C-D79F-C578-0ED4-93B3BD42E47B}"/>
              </a:ext>
            </a:extLst>
          </p:cNvPr>
          <p:cNvSpPr txBox="1"/>
          <p:nvPr/>
        </p:nvSpPr>
        <p:spPr>
          <a:xfrm>
            <a:off x="2351184" y="2930118"/>
            <a:ext cx="936821" cy="307777"/>
          </a:xfrm>
          <a:prstGeom prst="rect">
            <a:avLst/>
          </a:prstGeom>
        </p:spPr>
        <p:txBody>
          <a:bodyPr vert="horz" wrap="square" lIns="0" tIns="0" rIns="0" bIns="0" rtlCol="0">
            <a:spAutoFit/>
          </a:bodyPr>
          <a:lstStyle/>
          <a:p>
            <a:pPr marL="12700" marR="5080" lvl="0" indent="-12700" algn="ctr" defTabSz="914400" rtl="0" eaLnBrk="1" fontAlgn="auto" latinLnBrk="0" hangingPunct="1">
              <a:lnSpc>
                <a:spcPct val="100000"/>
              </a:lnSpc>
              <a:spcBef>
                <a:spcPts val="100"/>
              </a:spcBef>
              <a:spcAft>
                <a:spcPts val="0"/>
              </a:spcAft>
              <a:buClrTx/>
              <a:buSzTx/>
              <a:buFontTx/>
              <a:buNone/>
              <a:tabLst/>
              <a:defRPr/>
            </a:pPr>
            <a:r>
              <a:rPr lang="en-IN" sz="1000" b="1" spc="-5">
                <a:solidFill>
                  <a:prstClr val="black"/>
                </a:solidFill>
                <a:latin typeface="Ubuntu"/>
                <a:cs typeface="Verdana"/>
              </a:rPr>
              <a:t>App released in </a:t>
            </a:r>
          </a:p>
        </p:txBody>
      </p:sp>
      <p:sp>
        <p:nvSpPr>
          <p:cNvPr id="53" name="object 61">
            <a:extLst>
              <a:ext uri="{FF2B5EF4-FFF2-40B4-BE49-F238E27FC236}">
                <a16:creationId xmlns:a16="http://schemas.microsoft.com/office/drawing/2014/main" id="{E8C3FFF0-8A6F-7C50-8FB3-31734E94AF77}"/>
              </a:ext>
            </a:extLst>
          </p:cNvPr>
          <p:cNvSpPr txBox="1"/>
          <p:nvPr/>
        </p:nvSpPr>
        <p:spPr>
          <a:xfrm>
            <a:off x="2208847" y="3401608"/>
            <a:ext cx="1219255" cy="448841"/>
          </a:xfrm>
          <a:prstGeom prst="rect">
            <a:avLst/>
          </a:prstGeom>
        </p:spPr>
        <p:txBody>
          <a:bodyPr vert="horz" wrap="square" lIns="0" tIns="0" rIns="0" bIns="0" rtlCol="0" anchor="t">
            <a:spAutoFit/>
          </a:bodyPr>
          <a:lstStyle/>
          <a:p>
            <a:pPr marL="0" marR="0" lvl="0" indent="0" algn="ctr" defTabSz="914400" rtl="0" eaLnBrk="1" fontAlgn="auto" latinLnBrk="0" hangingPunct="1">
              <a:lnSpc>
                <a:spcPts val="1739"/>
              </a:lnSpc>
              <a:spcBef>
                <a:spcPts val="100"/>
              </a:spcBef>
              <a:spcAft>
                <a:spcPts val="0"/>
              </a:spcAft>
              <a:buClrTx/>
              <a:buSzTx/>
              <a:buFontTx/>
              <a:buNone/>
              <a:tabLst/>
              <a:defRPr/>
            </a:pPr>
            <a:r>
              <a:rPr lang="en-IN" sz="2400" b="1" spc="10">
                <a:solidFill>
                  <a:schemeClr val="accent1"/>
                </a:solidFill>
                <a:latin typeface="Ubuntu"/>
                <a:cs typeface="Verdana"/>
              </a:rPr>
              <a:t>65+</a:t>
            </a:r>
          </a:p>
          <a:p>
            <a:pPr marL="0" marR="0" lvl="0" indent="0" algn="ctr" defTabSz="914400" rtl="0" eaLnBrk="1" fontAlgn="auto" latinLnBrk="0" hangingPunct="1">
              <a:lnSpc>
                <a:spcPts val="1739"/>
              </a:lnSpc>
              <a:spcBef>
                <a:spcPts val="100"/>
              </a:spcBef>
              <a:spcAft>
                <a:spcPts val="0"/>
              </a:spcAft>
              <a:buClrTx/>
              <a:buSzTx/>
              <a:buFontTx/>
              <a:buNone/>
              <a:tabLst/>
              <a:defRPr/>
            </a:pPr>
            <a:r>
              <a:rPr kumimoji="0" lang="en-IN" sz="1050" i="0" u="none" strike="noStrike" kern="1200" cap="none" spc="10" normalizeH="0" baseline="0" noProof="0">
                <a:ln>
                  <a:noFill/>
                </a:ln>
                <a:effectLst/>
                <a:uLnTx/>
                <a:uFillTx/>
                <a:latin typeface="Ubuntu"/>
                <a:ea typeface="+mn-ea"/>
                <a:cs typeface="Verdana"/>
              </a:rPr>
              <a:t>Countries</a:t>
            </a:r>
            <a:r>
              <a:rPr kumimoji="0" lang="en-IN" sz="1600" b="1" i="0" u="none" strike="noStrike" kern="1200" cap="none" spc="10" normalizeH="0" baseline="0" noProof="0">
                <a:ln>
                  <a:noFill/>
                </a:ln>
                <a:solidFill>
                  <a:srgbClr val="FF0000"/>
                </a:solidFill>
                <a:effectLst/>
                <a:uLnTx/>
                <a:uFillTx/>
                <a:latin typeface="Ubuntu"/>
                <a:ea typeface="+mn-ea"/>
                <a:cs typeface="Verdana"/>
              </a:rPr>
              <a:t> </a:t>
            </a:r>
          </a:p>
        </p:txBody>
      </p:sp>
      <p:sp>
        <p:nvSpPr>
          <p:cNvPr id="49" name="Rectangle 48">
            <a:extLst>
              <a:ext uri="{FF2B5EF4-FFF2-40B4-BE49-F238E27FC236}">
                <a16:creationId xmlns:a16="http://schemas.microsoft.com/office/drawing/2014/main" id="{8AED1AEA-E82D-D989-616C-C96742CAAC7B}"/>
              </a:ext>
            </a:extLst>
          </p:cNvPr>
          <p:cNvSpPr/>
          <p:nvPr/>
        </p:nvSpPr>
        <p:spPr>
          <a:xfrm>
            <a:off x="6034035" y="258087"/>
            <a:ext cx="2929648" cy="369332"/>
          </a:xfrm>
          <a:prstGeom prst="rect">
            <a:avLst/>
          </a:prstGeom>
        </p:spPr>
        <p:txBody>
          <a:bodyPr wrap="none" lIns="0" tIns="45720" rIns="91440" bIns="45720" anchor="t">
            <a:spAutoFit/>
          </a:bodyPr>
          <a:lstStyle/>
          <a:p>
            <a:pPr marL="0" marR="0" lvl="0" indent="0" algn="l" defTabSz="607918" rtl="0" eaLnBrk="1" fontAlgn="auto" latinLnBrk="0" hangingPunct="1">
              <a:lnSpc>
                <a:spcPct val="100000"/>
              </a:lnSpc>
              <a:spcBef>
                <a:spcPts val="0"/>
              </a:spcBef>
              <a:spcAft>
                <a:spcPts val="0"/>
              </a:spcAft>
              <a:buClrTx/>
              <a:buSzTx/>
              <a:buFontTx/>
              <a:buNone/>
              <a:tabLst/>
              <a:defRPr/>
            </a:pPr>
            <a:r>
              <a:rPr lang="fr-FR" sz="1800" b="1" i="0" u="none" strike="noStrike" kern="1200" cap="none" spc="0" normalizeH="0" baseline="0" noProof="0">
                <a:ln>
                  <a:noFill/>
                </a:ln>
                <a:solidFill>
                  <a:schemeClr val="accent1"/>
                </a:solidFill>
                <a:effectLst/>
                <a:uLnTx/>
                <a:uFillTx/>
                <a:latin typeface="Ubuntu"/>
                <a:ea typeface="Verdana"/>
                <a:cs typeface="Verdana" pitchFamily="34" charset="0"/>
              </a:rPr>
              <a:t>MYMARQUE MOBILE APP</a:t>
            </a:r>
          </a:p>
        </p:txBody>
      </p:sp>
    </p:spTree>
    <p:extLst>
      <p:ext uri="{BB962C8B-B14F-4D97-AF65-F5344CB8AC3E}">
        <p14:creationId xmlns:p14="http://schemas.microsoft.com/office/powerpoint/2010/main" val="3879283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reet-level view of car wheels">
            <a:extLst>
              <a:ext uri="{FF2B5EF4-FFF2-40B4-BE49-F238E27FC236}">
                <a16:creationId xmlns:a16="http://schemas.microsoft.com/office/drawing/2014/main" id="{06F048FF-A61D-6A9C-789E-C2A95A3BBF43}"/>
              </a:ext>
            </a:extLst>
          </p:cNvPr>
          <p:cNvPicPr>
            <a:picLocks noChangeAspect="1"/>
          </p:cNvPicPr>
          <p:nvPr/>
        </p:nvPicPr>
        <p:blipFill rotWithShape="1">
          <a:blip r:embed="rId4">
            <a:extLst>
              <a:ext uri="{28A0092B-C50C-407E-A947-70E740481C1C}">
                <a14:useLocalDpi xmlns:a14="http://schemas.microsoft.com/office/drawing/2010/main" val="0"/>
              </a:ext>
            </a:extLst>
          </a:blip>
          <a:srcRect l="49236" r="2014"/>
          <a:stretch/>
        </p:blipFill>
        <p:spPr>
          <a:xfrm>
            <a:off x="1457" y="0"/>
            <a:ext cx="5727302" cy="6858000"/>
          </a:xfrm>
          <a:prstGeom prst="rect">
            <a:avLst/>
          </a:prstGeom>
        </p:spPr>
      </p:pic>
      <p:graphicFrame>
        <p:nvGraphicFramePr>
          <p:cNvPr id="11" name="Object 10"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11" name="Object 10"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2" name="Group 61">
            <a:extLst>
              <a:ext uri="{FF2B5EF4-FFF2-40B4-BE49-F238E27FC236}">
                <a16:creationId xmlns:a16="http://schemas.microsoft.com/office/drawing/2014/main" id="{7F02F0C4-513C-4C25-91A7-52EB1561E7AC}"/>
              </a:ext>
            </a:extLst>
          </p:cNvPr>
          <p:cNvGrpSpPr/>
          <p:nvPr/>
        </p:nvGrpSpPr>
        <p:grpSpPr>
          <a:xfrm>
            <a:off x="6034035" y="4539994"/>
            <a:ext cx="1696939" cy="381000"/>
            <a:chOff x="5638800" y="4800600"/>
            <a:chExt cx="1696939" cy="381000"/>
          </a:xfrm>
        </p:grpSpPr>
        <p:sp>
          <p:nvSpPr>
            <p:cNvPr id="18" name="Rectangle 17">
              <a:extLst>
                <a:ext uri="{FF2B5EF4-FFF2-40B4-BE49-F238E27FC236}">
                  <a16:creationId xmlns:a16="http://schemas.microsoft.com/office/drawing/2014/main" id="{68FDB034-4EC6-4A76-BDE7-84580B73EE6A}"/>
                </a:ext>
              </a:extLst>
            </p:cNvPr>
            <p:cNvSpPr/>
            <p:nvPr/>
          </p:nvSpPr>
          <p:spPr>
            <a:xfrm>
              <a:off x="5638800" y="4800600"/>
              <a:ext cx="1696939" cy="369332"/>
            </a:xfrm>
            <a:prstGeom prst="rect">
              <a:avLst/>
            </a:prstGeom>
            <a:ln>
              <a:noFill/>
            </a:ln>
          </p:spPr>
          <p:txBody>
            <a:bodyPr wrap="none" lIns="0" tIns="45720" rIns="91440" bIns="45720" anchor="t">
              <a:spAutoFit/>
            </a:bodyPr>
            <a:lstStyle/>
            <a:p>
              <a:pPr defTabSz="607918">
                <a:defRPr/>
              </a:pPr>
              <a:r>
                <a:rPr lang="fr-FR">
                  <a:solidFill>
                    <a:schemeClr val="accent1"/>
                  </a:solidFill>
                  <a:latin typeface="+mj-lt"/>
                  <a:ea typeface="Verdana"/>
                </a:rPr>
                <a:t>Business Value</a:t>
              </a:r>
            </a:p>
          </p:txBody>
        </p:sp>
        <p:cxnSp>
          <p:nvCxnSpPr>
            <p:cNvPr id="30" name="Connecteur droit 58"/>
            <p:cNvCxnSpPr/>
            <p:nvPr/>
          </p:nvCxnSpPr>
          <p:spPr>
            <a:xfrm>
              <a:off x="5638800" y="5181600"/>
              <a:ext cx="576064" cy="0"/>
            </a:xfrm>
            <a:prstGeom prst="line">
              <a:avLst/>
            </a:prstGeom>
            <a:ln w="19050" cap="flat" cmpd="sng" algn="ctr">
              <a:solidFill>
                <a:schemeClr val="accent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5" name="Group 54">
            <a:extLst>
              <a:ext uri="{FF2B5EF4-FFF2-40B4-BE49-F238E27FC236}">
                <a16:creationId xmlns:a16="http://schemas.microsoft.com/office/drawing/2014/main" id="{8CB1252D-9D53-208D-41E8-89A7283226F9}"/>
              </a:ext>
            </a:extLst>
          </p:cNvPr>
          <p:cNvGrpSpPr/>
          <p:nvPr/>
        </p:nvGrpSpPr>
        <p:grpSpPr>
          <a:xfrm>
            <a:off x="6034035" y="652347"/>
            <a:ext cx="1167948" cy="369332"/>
            <a:chOff x="6034035" y="634363"/>
            <a:chExt cx="1167948" cy="369332"/>
          </a:xfrm>
        </p:grpSpPr>
        <p:sp>
          <p:nvSpPr>
            <p:cNvPr id="67" name="Rectangle 66"/>
            <p:cNvSpPr/>
            <p:nvPr/>
          </p:nvSpPr>
          <p:spPr>
            <a:xfrm>
              <a:off x="6034035" y="634363"/>
              <a:ext cx="1167948" cy="369332"/>
            </a:xfrm>
            <a:prstGeom prst="rect">
              <a:avLst/>
            </a:prstGeom>
          </p:spPr>
          <p:txBody>
            <a:bodyPr wrap="none" lIns="0" tIns="45720" rIns="91440" bIns="45720" anchor="t">
              <a:spAutoFit/>
            </a:bodyPr>
            <a:lstStyle/>
            <a:p>
              <a:pPr marL="0" marR="0" lvl="0" indent="0" algn="l" defTabSz="607918" rtl="0" eaLnBrk="1" fontAlgn="auto" latinLnBrk="0" hangingPunct="1">
                <a:lnSpc>
                  <a:spcPct val="100000"/>
                </a:lnSpc>
                <a:spcBef>
                  <a:spcPts val="0"/>
                </a:spcBef>
                <a:spcAft>
                  <a:spcPts val="0"/>
                </a:spcAft>
                <a:buClrTx/>
                <a:buSzTx/>
                <a:buFontTx/>
                <a:buNone/>
                <a:tabLst/>
                <a:defRPr/>
              </a:pPr>
              <a:r>
                <a:rPr kumimoji="0" lang="fr-FR" sz="1800" i="0" u="none" strike="noStrike" kern="1200" cap="none" spc="0" normalizeH="0" baseline="0" noProof="0">
                  <a:ln>
                    <a:noFill/>
                  </a:ln>
                  <a:solidFill>
                    <a:schemeClr val="accent1"/>
                  </a:solidFill>
                  <a:effectLst/>
                  <a:uLnTx/>
                  <a:uFillTx/>
                  <a:latin typeface="+mj-lt"/>
                  <a:ea typeface="Verdana"/>
                  <a:cs typeface="Verdana" pitchFamily="34" charset="0"/>
                </a:rPr>
                <a:t>Challenge</a:t>
              </a:r>
              <a:endParaRPr lang="fr-FR" sz="1800" i="0" u="none" strike="noStrike" kern="1200" cap="none" spc="0" normalizeH="0" baseline="0" noProof="0">
                <a:ln>
                  <a:noFill/>
                </a:ln>
                <a:solidFill>
                  <a:schemeClr val="accent1"/>
                </a:solidFill>
                <a:effectLst/>
                <a:uLnTx/>
                <a:uFillTx/>
                <a:latin typeface="+mj-lt"/>
                <a:ea typeface="Verdana"/>
                <a:cs typeface="Verdana" pitchFamily="34" charset="0"/>
              </a:endParaRPr>
            </a:p>
          </p:txBody>
        </p:sp>
        <p:cxnSp>
          <p:nvCxnSpPr>
            <p:cNvPr id="34" name="Connecteur droit 58"/>
            <p:cNvCxnSpPr/>
            <p:nvPr/>
          </p:nvCxnSpPr>
          <p:spPr>
            <a:xfrm>
              <a:off x="6034035" y="997310"/>
              <a:ext cx="576064" cy="0"/>
            </a:xfrm>
            <a:prstGeom prst="line">
              <a:avLst/>
            </a:prstGeom>
            <a:ln w="19050" cap="flat" cmpd="sng" algn="ctr">
              <a:solidFill>
                <a:schemeClr val="accent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 name="TextBox 3"/>
          <p:cNvSpPr txBox="1"/>
          <p:nvPr/>
        </p:nvSpPr>
        <p:spPr>
          <a:xfrm>
            <a:off x="6034035" y="1116089"/>
            <a:ext cx="5749978" cy="615553"/>
          </a:xfrm>
          <a:prstGeom prst="rect">
            <a:avLst/>
          </a:prstGeom>
          <a:noFill/>
        </p:spPr>
        <p:txBody>
          <a:bodyPr wrap="square" lIns="0" tIns="0" rIns="0" bIns="0" rtlCol="0" anchor="t">
            <a:spAutoFit/>
          </a:bodyPr>
          <a:lstStyle/>
          <a:p>
            <a:pPr>
              <a:defRPr/>
            </a:pPr>
            <a:r>
              <a:rPr lang="en-IN" sz="1000">
                <a:latin typeface="Ubuntu"/>
              </a:rPr>
              <a:t>The disparate app landscape of the two pre-merger brands led to a poor customer and dealer experience and increased dissatisfaction about the same.  This is when the client decided to streamline the business, drive simplification, bring dealers onto a unified network, and provide maximum value to the customer.</a:t>
            </a:r>
          </a:p>
        </p:txBody>
      </p:sp>
      <p:sp>
        <p:nvSpPr>
          <p:cNvPr id="119" name="Rectangle 118"/>
          <p:cNvSpPr/>
          <p:nvPr/>
        </p:nvSpPr>
        <p:spPr>
          <a:xfrm>
            <a:off x="6463242" y="1830329"/>
            <a:ext cx="4842565" cy="369332"/>
          </a:xfrm>
          <a:prstGeom prst="rect">
            <a:avLst/>
          </a:prstGeom>
        </p:spPr>
        <p:txBody>
          <a:bodyPr wrap="square" lIns="0" tIns="45720" rIns="91440" bIns="45720" anchor="t">
            <a:spAutoFit/>
          </a:bodyPr>
          <a:lstStyle/>
          <a:p>
            <a:pPr defTabSz="607918">
              <a:defRPr/>
            </a:pPr>
            <a:r>
              <a:rPr lang="fr-FR">
                <a:solidFill>
                  <a:schemeClr val="accent1"/>
                </a:solidFill>
                <a:latin typeface="+mj-lt"/>
                <a:ea typeface="Verdana"/>
              </a:rPr>
              <a:t>Solution</a:t>
            </a:r>
          </a:p>
        </p:txBody>
      </p:sp>
      <p:cxnSp>
        <p:nvCxnSpPr>
          <p:cNvPr id="32" name="Connecteur droit 58"/>
          <p:cNvCxnSpPr>
            <a:cxnSpLocks/>
          </p:cNvCxnSpPr>
          <p:nvPr/>
        </p:nvCxnSpPr>
        <p:spPr>
          <a:xfrm>
            <a:off x="6463242" y="2211329"/>
            <a:ext cx="602829" cy="0"/>
          </a:xfrm>
          <a:prstGeom prst="line">
            <a:avLst/>
          </a:prstGeom>
          <a:ln w="19050" cap="flat" cmpd="sng" algn="ctr">
            <a:solidFill>
              <a:schemeClr val="accent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45246B11-2BF5-AA59-F23D-B5D103487238}"/>
              </a:ext>
            </a:extLst>
          </p:cNvPr>
          <p:cNvSpPr txBox="1"/>
          <p:nvPr/>
        </p:nvSpPr>
        <p:spPr>
          <a:xfrm>
            <a:off x="6382316" y="2264460"/>
            <a:ext cx="5749296" cy="2246769"/>
          </a:xfrm>
          <a:prstGeom prst="rect">
            <a:avLst/>
          </a:prstGeom>
          <a:noFill/>
        </p:spPr>
        <p:txBody>
          <a:bodyPr wrap="square" lIns="91440" tIns="45720" rIns="91440" bIns="45720" rtlCol="0" anchor="t">
            <a:spAutoFit/>
          </a:bodyPr>
          <a:lstStyle/>
          <a:p>
            <a:pPr marR="0" lvl="0" algn="l" defTabSz="914400" rtl="0" eaLnBrk="1" fontAlgn="auto" latinLnBrk="0" hangingPunct="1">
              <a:lnSpc>
                <a:spcPct val="100000"/>
              </a:lnSpc>
              <a:spcBef>
                <a:spcPts val="0"/>
              </a:spcBef>
              <a:spcAft>
                <a:spcPts val="0"/>
              </a:spcAft>
              <a:buClrTx/>
              <a:buSzTx/>
              <a:tabLst/>
              <a:defRPr/>
            </a:pPr>
            <a:r>
              <a:rPr kumimoji="0" lang="en-IN" sz="1000" b="0" i="0" u="none" strike="noStrike" kern="1200" cap="none" spc="0" normalizeH="0" baseline="0" noProof="0">
                <a:ln>
                  <a:noFill/>
                </a:ln>
                <a:effectLst/>
                <a:uLnTx/>
                <a:uFillTx/>
                <a:latin typeface="Ubuntu"/>
                <a:ea typeface="+mn-ea"/>
                <a:cs typeface="+mn-cs"/>
              </a:rPr>
              <a:t>Capgemini built a unified first-of-its-kind </a:t>
            </a:r>
            <a:r>
              <a:rPr kumimoji="0" lang="en-IN" sz="1000" b="1" i="0" u="none" strike="noStrike" kern="1200" cap="none" spc="0" normalizeH="0" baseline="0" noProof="0">
                <a:ln>
                  <a:noFill/>
                </a:ln>
                <a:solidFill>
                  <a:schemeClr val="accent1"/>
                </a:solidFill>
                <a:effectLst/>
                <a:uLnTx/>
                <a:uFillTx/>
                <a:latin typeface="Ubuntu"/>
                <a:ea typeface="+mn-ea"/>
                <a:cs typeface="+mn-cs"/>
              </a:rPr>
              <a:t>CRM &amp; Dealer Management </a:t>
            </a:r>
            <a:r>
              <a:rPr kumimoji="0" lang="en-IN" sz="1000" b="0" i="0" u="none" strike="noStrike" kern="1200" cap="none" spc="0" normalizeH="0" baseline="0" noProof="0">
                <a:ln>
                  <a:noFill/>
                </a:ln>
                <a:effectLst/>
                <a:uLnTx/>
                <a:uFillTx/>
                <a:latin typeface="Ubuntu"/>
                <a:ea typeface="+mn-ea"/>
                <a:cs typeface="+mn-cs"/>
              </a:rPr>
              <a:t>integrated solution in </a:t>
            </a:r>
            <a:r>
              <a:rPr kumimoji="0" lang="en-IN" sz="1000" b="1" i="0" u="none" strike="noStrike" kern="1200" cap="none" spc="0" normalizeH="0" baseline="0" noProof="0">
                <a:ln>
                  <a:noFill/>
                </a:ln>
                <a:solidFill>
                  <a:schemeClr val="accent1"/>
                </a:solidFill>
                <a:effectLst/>
                <a:uLnTx/>
                <a:uFillTx/>
                <a:latin typeface="Ubuntu"/>
                <a:ea typeface="+mn-ea"/>
                <a:cs typeface="+mn-cs"/>
              </a:rPr>
              <a:t>APAC</a:t>
            </a:r>
            <a:r>
              <a:rPr kumimoji="0" lang="en-IN" sz="1000" b="0" i="0" u="none" strike="noStrike" kern="1200" cap="none" spc="0" normalizeH="0" baseline="0" noProof="0">
                <a:ln>
                  <a:noFill/>
                </a:ln>
                <a:solidFill>
                  <a:schemeClr val="accent1"/>
                </a:solidFill>
                <a:effectLst/>
                <a:uLnTx/>
                <a:uFillTx/>
                <a:latin typeface="Ubuntu"/>
                <a:ea typeface="+mn-ea"/>
                <a:cs typeface="+mn-cs"/>
              </a:rPr>
              <a:t> </a:t>
            </a:r>
            <a:r>
              <a:rPr kumimoji="0" lang="en-IN" sz="1000" b="0" i="0" u="none" strike="noStrike" kern="1200" cap="none" spc="0" normalizeH="0" baseline="0" noProof="0">
                <a:ln>
                  <a:noFill/>
                </a:ln>
                <a:effectLst/>
                <a:uLnTx/>
                <a:uFillTx/>
                <a:latin typeface="Ubuntu"/>
                <a:ea typeface="+mn-ea"/>
                <a:cs typeface="+mn-cs"/>
              </a:rPr>
              <a:t>and</a:t>
            </a:r>
            <a:r>
              <a:rPr kumimoji="0" lang="en-IN" sz="1000" b="0" i="0" u="none" strike="noStrike" kern="1200" cap="none" spc="0" normalizeH="0" baseline="0" noProof="0">
                <a:ln>
                  <a:noFill/>
                </a:ln>
                <a:solidFill>
                  <a:schemeClr val="accent1"/>
                </a:solidFill>
                <a:effectLst/>
                <a:uLnTx/>
                <a:uFillTx/>
                <a:latin typeface="Ubuntu"/>
                <a:ea typeface="+mn-ea"/>
                <a:cs typeface="+mn-cs"/>
              </a:rPr>
              <a:t> </a:t>
            </a:r>
            <a:r>
              <a:rPr kumimoji="0" lang="en-IN" sz="1000" b="1" i="0" u="none" strike="noStrike" kern="1200" cap="none" spc="0" normalizeH="0" baseline="0" noProof="0">
                <a:ln>
                  <a:noFill/>
                </a:ln>
                <a:solidFill>
                  <a:schemeClr val="accent1"/>
                </a:solidFill>
                <a:effectLst/>
                <a:uLnTx/>
                <a:uFillTx/>
                <a:latin typeface="Ubuntu"/>
                <a:ea typeface="+mn-ea"/>
                <a:cs typeface="+mn-cs"/>
              </a:rPr>
              <a:t>Europe</a:t>
            </a:r>
            <a:r>
              <a:rPr kumimoji="0" lang="en-IN" sz="1000" b="0" i="0" u="none" strike="noStrike" kern="1200" cap="none" spc="0" normalizeH="0" baseline="0" noProof="0">
                <a:ln>
                  <a:noFill/>
                </a:ln>
                <a:solidFill>
                  <a:schemeClr val="accent1"/>
                </a:solidFill>
                <a:effectLst/>
                <a:uLnTx/>
                <a:uFillTx/>
                <a:latin typeface="Ubuntu"/>
                <a:ea typeface="+mn-ea"/>
                <a:cs typeface="+mn-cs"/>
              </a:rPr>
              <a:t> </a:t>
            </a:r>
            <a:r>
              <a:rPr kumimoji="0" lang="en-IN" sz="1000" b="0" i="0" u="none" strike="noStrike" kern="1200" cap="none" spc="0" normalizeH="0" baseline="0" noProof="0">
                <a:ln>
                  <a:noFill/>
                </a:ln>
                <a:effectLst/>
                <a:uLnTx/>
                <a:uFillTx/>
                <a:latin typeface="Ubuntu"/>
                <a:ea typeface="+mn-ea"/>
                <a:cs typeface="+mn-cs"/>
              </a:rPr>
              <a:t>region in </a:t>
            </a:r>
            <a:r>
              <a:rPr kumimoji="0" lang="en-IN" sz="1000" b="1" i="0" u="none" strike="noStrike" kern="1200" cap="none" spc="0" normalizeH="0" baseline="0" noProof="0">
                <a:ln>
                  <a:noFill/>
                </a:ln>
                <a:solidFill>
                  <a:schemeClr val="accent1"/>
                </a:solidFill>
                <a:effectLst/>
                <a:uLnTx/>
                <a:uFillTx/>
                <a:latin typeface="Ubuntu"/>
                <a:ea typeface="+mn-ea"/>
                <a:cs typeface="+mn-cs"/>
              </a:rPr>
              <a:t>Salesforce</a:t>
            </a:r>
            <a:r>
              <a:rPr kumimoji="0" lang="en-IN" sz="1000" b="0" i="0" u="none" strike="noStrike" kern="1200" cap="none" spc="0" normalizeH="0" baseline="0" noProof="0">
                <a:ln>
                  <a:noFill/>
                </a:ln>
                <a:effectLst/>
                <a:uLnTx/>
                <a:uFillTx/>
                <a:latin typeface="Ubuntu"/>
                <a:ea typeface="+mn-ea"/>
                <a:cs typeface="+mn-cs"/>
              </a:rPr>
              <a:t> covering :</a:t>
            </a:r>
            <a:endParaRPr lang="en-IN" sz="1000" b="0" i="0" u="none" strike="noStrike" kern="1200" cap="none" spc="0" normalizeH="0" baseline="0" noProof="0">
              <a:ln>
                <a:noFill/>
              </a:ln>
              <a:effectLst/>
              <a:uLnTx/>
              <a:uFillTx/>
              <a:latin typeface="Ubuntu"/>
            </a:endParaRP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1000" b="0" i="0" u="none" strike="noStrike" kern="1200" cap="none" spc="0" normalizeH="0" baseline="0" noProof="0">
                <a:ln>
                  <a:noFill/>
                </a:ln>
                <a:effectLst/>
                <a:uLnTx/>
                <a:uFillTx/>
                <a:latin typeface="Ubuntu"/>
                <a:ea typeface="+mn-ea"/>
                <a:cs typeface="+mn-cs"/>
              </a:rPr>
              <a:t>Lead, Opportunity, test drive, Quote and order management via </a:t>
            </a:r>
            <a:r>
              <a:rPr kumimoji="0" lang="en-IN" sz="1000" b="1" i="0" u="none" strike="noStrike" kern="1200" cap="none" spc="0" normalizeH="0" baseline="0" noProof="0">
                <a:ln>
                  <a:noFill/>
                </a:ln>
                <a:solidFill>
                  <a:schemeClr val="accent1"/>
                </a:solidFill>
                <a:effectLst/>
                <a:uLnTx/>
                <a:uFillTx/>
                <a:latin typeface="Ubuntu"/>
                <a:ea typeface="+mn-ea"/>
                <a:cs typeface="+mn-cs"/>
              </a:rPr>
              <a:t>CRM</a:t>
            </a:r>
            <a:endParaRPr lang="en-IN" sz="1000" b="1" i="0" u="none" strike="noStrike" kern="1200" cap="none" spc="0" normalizeH="0" baseline="0" noProof="0">
              <a:ln>
                <a:noFill/>
              </a:ln>
              <a:solidFill>
                <a:schemeClr val="accent1"/>
              </a:solidFill>
              <a:effectLst/>
              <a:uLnTx/>
              <a:uFillTx/>
              <a:latin typeface="Ubuntu"/>
            </a:endParaRPr>
          </a:p>
          <a:p>
            <a:pPr marL="171450" indent="-171450">
              <a:buClr>
                <a:schemeClr val="accent1"/>
              </a:buClr>
              <a:buFont typeface="Wingdings" panose="05000000000000000000" pitchFamily="2" charset="2"/>
              <a:buChar char="§"/>
              <a:defRPr/>
            </a:pPr>
            <a:r>
              <a:rPr kumimoji="0" lang="en-IN" sz="1000" b="0" i="0" u="none" strike="noStrike" kern="1200" cap="none" spc="0" normalizeH="0" baseline="0" noProof="0">
                <a:ln>
                  <a:noFill/>
                </a:ln>
                <a:effectLst/>
                <a:uLnTx/>
                <a:uFillTx/>
                <a:latin typeface="Ubuntu"/>
                <a:ea typeface="+mn-ea"/>
                <a:cs typeface="+mn-cs"/>
              </a:rPr>
              <a:t>Integration with the </a:t>
            </a:r>
            <a:r>
              <a:rPr kumimoji="0" lang="en-IN" sz="1000" b="1" i="0" u="none" strike="noStrike" kern="1200" cap="none" spc="0" normalizeH="0" baseline="0" noProof="0">
                <a:ln>
                  <a:noFill/>
                </a:ln>
                <a:solidFill>
                  <a:schemeClr val="accent1"/>
                </a:solidFill>
                <a:effectLst/>
                <a:uLnTx/>
                <a:uFillTx/>
                <a:latin typeface="Ubuntu"/>
                <a:ea typeface="+mn-ea"/>
                <a:cs typeface="+mn-cs"/>
              </a:rPr>
              <a:t>Sales Online (SOL)</a:t>
            </a:r>
            <a:r>
              <a:rPr lang="en-IN" sz="1000" b="1">
                <a:solidFill>
                  <a:schemeClr val="accent1"/>
                </a:solidFill>
                <a:latin typeface="Ubuntu"/>
              </a:rPr>
              <a:t> </a:t>
            </a:r>
            <a:r>
              <a:rPr kumimoji="0" lang="en-IN" sz="1000" b="1" i="0" u="none" strike="noStrike" kern="1200" cap="none" spc="0" normalizeH="0" baseline="0" noProof="0">
                <a:ln>
                  <a:noFill/>
                </a:ln>
                <a:solidFill>
                  <a:schemeClr val="accent1"/>
                </a:solidFill>
                <a:effectLst/>
                <a:uLnTx/>
                <a:uFillTx/>
                <a:latin typeface="Ubuntu"/>
                <a:ea typeface="+mn-ea"/>
                <a:cs typeface="+mn-cs"/>
              </a:rPr>
              <a:t>‘Digital Platform’ </a:t>
            </a:r>
            <a:r>
              <a:rPr kumimoji="0" lang="en-IN" sz="1000" b="0" i="0" u="none" strike="noStrike" kern="1200" cap="none" spc="0" normalizeH="0" baseline="0" noProof="0">
                <a:ln>
                  <a:noFill/>
                </a:ln>
                <a:effectLst/>
                <a:uLnTx/>
                <a:uFillTx/>
                <a:latin typeface="Ubuntu"/>
                <a:ea typeface="+mn-ea"/>
                <a:cs typeface="+mn-cs"/>
              </a:rPr>
              <a:t>enabling a step closer to an effective digital sales channel</a:t>
            </a:r>
            <a:endParaRPr lang="en-IN" sz="1000" b="0" i="0" u="none" strike="noStrike" kern="1200" cap="none" spc="0" normalizeH="0" baseline="0" noProof="0">
              <a:ln>
                <a:noFill/>
              </a:ln>
              <a:effectLst/>
              <a:uLnTx/>
              <a:uFillTx/>
              <a:latin typeface="Ubuntu"/>
            </a:endParaRP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1000" b="1" i="0" u="none" strike="noStrike" kern="1200" cap="none" spc="0" normalizeH="0" baseline="0" noProof="0">
                <a:ln>
                  <a:noFill/>
                </a:ln>
                <a:solidFill>
                  <a:schemeClr val="accent1"/>
                </a:solidFill>
                <a:effectLst/>
                <a:uLnTx/>
                <a:uFillTx/>
                <a:latin typeface="Ubuntu"/>
                <a:ea typeface="+mn-ea"/>
                <a:cs typeface="+mn-cs"/>
              </a:rPr>
              <a:t>Social affiliates </a:t>
            </a:r>
            <a:r>
              <a:rPr kumimoji="0" lang="en-IN" sz="1000" b="0" i="0" u="none" strike="noStrike" kern="1200" cap="none" spc="0" normalizeH="0" baseline="0" noProof="0">
                <a:ln>
                  <a:noFill/>
                </a:ln>
                <a:effectLst/>
                <a:uLnTx/>
                <a:uFillTx/>
                <a:latin typeface="Ubuntu"/>
                <a:ea typeface="+mn-ea"/>
                <a:cs typeface="+mn-cs"/>
              </a:rPr>
              <a:t>and </a:t>
            </a:r>
            <a:r>
              <a:rPr kumimoji="0" lang="en-IN" sz="1000" b="1" i="0" u="none" strike="noStrike" kern="1200" cap="none" spc="0" normalizeH="0" baseline="0" noProof="0">
                <a:ln>
                  <a:noFill/>
                </a:ln>
                <a:solidFill>
                  <a:schemeClr val="accent1"/>
                </a:solidFill>
                <a:effectLst/>
                <a:uLnTx/>
                <a:uFillTx/>
                <a:latin typeface="Ubuntu"/>
                <a:ea typeface="+mn-ea"/>
                <a:cs typeface="+mn-cs"/>
              </a:rPr>
              <a:t>brand website </a:t>
            </a:r>
            <a:r>
              <a:rPr kumimoji="0" lang="en-IN" sz="1000" b="0" i="0" u="none" strike="noStrike" kern="1200" cap="none" spc="0" normalizeH="0" baseline="0" noProof="0">
                <a:ln>
                  <a:noFill/>
                </a:ln>
                <a:effectLst/>
                <a:uLnTx/>
                <a:uFillTx/>
                <a:latin typeface="Ubuntu"/>
                <a:ea typeface="+mn-ea"/>
                <a:cs typeface="+mn-cs"/>
              </a:rPr>
              <a:t>connected with a single platform</a:t>
            </a:r>
            <a:endParaRPr lang="en-IN" sz="1000" b="0" i="0" u="none" strike="noStrike" kern="1200" cap="none" spc="0" normalizeH="0" baseline="0" noProof="0">
              <a:ln>
                <a:noFill/>
              </a:ln>
              <a:effectLst/>
              <a:uLnTx/>
              <a:uFillTx/>
              <a:latin typeface="Ubuntu"/>
            </a:endParaRP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1000" b="1" i="0" u="none" strike="noStrike" kern="1200" cap="none" spc="0" normalizeH="0" baseline="0" noProof="0">
                <a:ln>
                  <a:noFill/>
                </a:ln>
                <a:solidFill>
                  <a:schemeClr val="accent1"/>
                </a:solidFill>
                <a:effectLst/>
                <a:uLnTx/>
                <a:uFillTx/>
                <a:latin typeface="Ubuntu"/>
                <a:ea typeface="+mn-ea"/>
                <a:cs typeface="+mn-cs"/>
              </a:rPr>
              <a:t>DMS solution </a:t>
            </a:r>
            <a:r>
              <a:rPr kumimoji="0" lang="en-IN" sz="1000" b="0" i="0" u="none" strike="noStrike" kern="1200" cap="none" spc="0" normalizeH="0" baseline="0" noProof="0">
                <a:ln>
                  <a:noFill/>
                </a:ln>
                <a:effectLst/>
                <a:uLnTx/>
                <a:uFillTx/>
                <a:latin typeface="Ubuntu"/>
                <a:ea typeface="+mn-ea"/>
                <a:cs typeface="+mn-cs"/>
              </a:rPr>
              <a:t>covering Vehicle, Parts, Sales and after-sales functionalities with inventory tracking and integration with </a:t>
            </a:r>
            <a:r>
              <a:rPr kumimoji="0" lang="en-IN" sz="1000" b="1" i="0" u="none" strike="noStrike" kern="1200" cap="none" spc="0" normalizeH="0" baseline="0" noProof="0">
                <a:ln>
                  <a:noFill/>
                </a:ln>
                <a:solidFill>
                  <a:schemeClr val="accent1"/>
                </a:solidFill>
                <a:effectLst/>
                <a:uLnTx/>
                <a:uFillTx/>
                <a:latin typeface="Ubuntu"/>
                <a:ea typeface="+mn-ea"/>
                <a:cs typeface="+mn-cs"/>
              </a:rPr>
              <a:t>SAP</a:t>
            </a:r>
            <a:r>
              <a:rPr kumimoji="0" lang="en-IN" sz="1000" b="0" i="0" u="none" strike="noStrike" kern="1200" cap="none" spc="0" normalizeH="0" baseline="0" noProof="0">
                <a:ln>
                  <a:noFill/>
                </a:ln>
                <a:solidFill>
                  <a:schemeClr val="accent1"/>
                </a:solidFill>
                <a:effectLst/>
                <a:uLnTx/>
                <a:uFillTx/>
                <a:latin typeface="Ubuntu"/>
                <a:ea typeface="+mn-ea"/>
                <a:cs typeface="+mn-cs"/>
              </a:rPr>
              <a:t> </a:t>
            </a:r>
            <a:r>
              <a:rPr kumimoji="0" lang="en-IN" sz="1000" b="0" i="0" u="none" strike="noStrike" kern="1200" cap="none" spc="0" normalizeH="0" baseline="0" noProof="0">
                <a:ln>
                  <a:noFill/>
                </a:ln>
                <a:effectLst/>
                <a:uLnTx/>
                <a:uFillTx/>
                <a:latin typeface="Ubuntu"/>
                <a:ea typeface="+mn-ea"/>
                <a:cs typeface="+mn-cs"/>
              </a:rPr>
              <a:t>at the backend in APAC region</a:t>
            </a:r>
            <a:endParaRPr lang="en-IN" sz="1000" b="0" i="0" u="none" strike="noStrike" kern="1200" cap="none" spc="0" normalizeH="0" baseline="0" noProof="0">
              <a:ln>
                <a:noFill/>
              </a:ln>
              <a:effectLst/>
              <a:uLnTx/>
              <a:uFillTx/>
              <a:latin typeface="Ubuntu"/>
            </a:endParaRPr>
          </a:p>
          <a:p>
            <a:pPr marL="171450" indent="-171450">
              <a:buClr>
                <a:schemeClr val="accent1"/>
              </a:buClr>
              <a:buFont typeface="Wingdings" panose="05000000000000000000" pitchFamily="2" charset="2"/>
              <a:buChar char="§"/>
              <a:defRPr/>
            </a:pPr>
            <a:r>
              <a:rPr kumimoji="0" lang="en-IN" sz="1000" b="1" i="0" u="none" strike="noStrike" kern="1200" cap="none" spc="0" normalizeH="0" baseline="0" noProof="0">
                <a:ln>
                  <a:noFill/>
                </a:ln>
                <a:solidFill>
                  <a:schemeClr val="accent1"/>
                </a:solidFill>
                <a:effectLst/>
                <a:uLnTx/>
                <a:uFillTx/>
                <a:latin typeface="Ubuntu"/>
                <a:ea typeface="+mn-ea"/>
                <a:cs typeface="+mn-cs"/>
              </a:rPr>
              <a:t>One stop-shop solution </a:t>
            </a:r>
            <a:r>
              <a:rPr kumimoji="0" lang="en-IN" sz="1000" b="0" i="0" u="none" strike="noStrike" kern="1200" cap="none" spc="0" normalizeH="0" baseline="0" noProof="0">
                <a:ln>
                  <a:noFill/>
                </a:ln>
                <a:effectLst/>
                <a:uLnTx/>
                <a:uFillTx/>
                <a:latin typeface="Ubuntu"/>
                <a:ea typeface="+mn-ea"/>
                <a:cs typeface="+mn-cs"/>
              </a:rPr>
              <a:t>for dealers – single view covering onboarding, forecasting, inventory monitoring, dealer training and performance measurement</a:t>
            </a:r>
            <a:r>
              <a:rPr lang="en-IN" sz="1000">
                <a:latin typeface="Ubuntu"/>
              </a:rPr>
              <a:t> </a:t>
            </a:r>
            <a:endParaRPr lang="en-IN" sz="1000" b="0" i="0" u="none" strike="noStrike" kern="1200" cap="none" spc="0" normalizeH="0" baseline="0" noProof="0">
              <a:ln>
                <a:noFill/>
              </a:ln>
              <a:effectLst/>
              <a:uLnTx/>
              <a:uFillTx/>
              <a:latin typeface="Ubuntu"/>
            </a:endParaRP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1000" b="1" i="0" u="none" strike="noStrike" kern="1200" cap="none" spc="0" normalizeH="0" baseline="0" noProof="0">
                <a:ln>
                  <a:noFill/>
                </a:ln>
                <a:solidFill>
                  <a:schemeClr val="accent1"/>
                </a:solidFill>
                <a:effectLst/>
                <a:uLnTx/>
                <a:uFillTx/>
                <a:latin typeface="Ubuntu"/>
                <a:ea typeface="+mn-ea"/>
                <a:cs typeface="+mn-cs"/>
              </a:rPr>
              <a:t>Campaign management </a:t>
            </a:r>
            <a:r>
              <a:rPr kumimoji="0" lang="en-IN" sz="1000" b="0" i="0" u="none" strike="noStrike" kern="1200" cap="none" spc="0" normalizeH="0" baseline="0" noProof="0">
                <a:ln>
                  <a:noFill/>
                </a:ln>
                <a:effectLst/>
                <a:uLnTx/>
                <a:uFillTx/>
                <a:latin typeface="Ubuntu"/>
                <a:ea typeface="+mn-ea"/>
                <a:cs typeface="+mn-cs"/>
              </a:rPr>
              <a:t>to cover brand launches and journeys using SMS, emails</a:t>
            </a:r>
            <a:endParaRPr lang="en-IN" sz="1000" b="0" i="0" u="none" strike="noStrike" kern="1200" cap="none" spc="0" normalizeH="0" baseline="0" noProof="0">
              <a:ln>
                <a:noFill/>
              </a:ln>
              <a:effectLst/>
              <a:uLnTx/>
              <a:uFillTx/>
              <a:latin typeface="Ubuntu"/>
            </a:endParaRP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1000" b="1" i="0" u="none" strike="noStrike" kern="1200" cap="none" spc="0" normalizeH="0" baseline="0" noProof="0">
                <a:ln>
                  <a:noFill/>
                </a:ln>
                <a:solidFill>
                  <a:schemeClr val="accent1"/>
                </a:solidFill>
                <a:effectLst/>
                <a:uLnTx/>
                <a:uFillTx/>
                <a:latin typeface="Ubuntu"/>
                <a:ea typeface="+mn-ea"/>
                <a:cs typeface="+mn-cs"/>
              </a:rPr>
              <a:t>Other feature functionalities </a:t>
            </a:r>
            <a:r>
              <a:rPr kumimoji="0" lang="en-IN" sz="1000" b="0" i="0" u="none" strike="noStrike" kern="1200" cap="none" spc="0" normalizeH="0" baseline="0" noProof="0">
                <a:ln>
                  <a:noFill/>
                </a:ln>
                <a:effectLst/>
                <a:uLnTx/>
                <a:uFillTx/>
                <a:latin typeface="Ubuntu"/>
                <a:ea typeface="+mn-ea"/>
                <a:cs typeface="+mn-cs"/>
              </a:rPr>
              <a:t>include </a:t>
            </a:r>
            <a:r>
              <a:rPr kumimoji="0" lang="en-IN" sz="1000" i="0" u="none" strike="noStrike" kern="1200" cap="none" spc="0" normalizeH="0" baseline="0" noProof="0">
                <a:ln>
                  <a:noFill/>
                </a:ln>
                <a:effectLst/>
                <a:uLnTx/>
                <a:uFillTx/>
                <a:latin typeface="Ubuntu"/>
                <a:ea typeface="+mn-ea"/>
                <a:cs typeface="+mn-cs"/>
              </a:rPr>
              <a:t>online service appointment</a:t>
            </a:r>
            <a:r>
              <a:rPr kumimoji="0" lang="en-IN" sz="1000" b="0" i="0" u="none" strike="noStrike" kern="1200" cap="none" spc="0" normalizeH="0" baseline="0" noProof="0">
                <a:ln>
                  <a:noFill/>
                </a:ln>
                <a:effectLst/>
                <a:uLnTx/>
                <a:uFillTx/>
                <a:latin typeface="Ubuntu"/>
                <a:ea typeface="+mn-ea"/>
                <a:cs typeface="+mn-cs"/>
              </a:rPr>
              <a:t>, Dealer Portal, RSA, Warranty &amp; Claims management, Connected Cars, Social media integration, customer care, data privacy, knowledge management, schemes &amp; incentives</a:t>
            </a:r>
            <a:endParaRPr lang="en-IN" sz="1000" b="0" i="0" u="none" strike="noStrike" kern="1200" cap="none" spc="0" normalizeH="0" baseline="0" noProof="0">
              <a:ln>
                <a:noFill/>
              </a:ln>
              <a:effectLst/>
              <a:uLnTx/>
              <a:uFillTx/>
              <a:latin typeface="Ubuntu"/>
            </a:endParaRPr>
          </a:p>
        </p:txBody>
      </p:sp>
      <p:sp>
        <p:nvSpPr>
          <p:cNvPr id="63" name="object 49">
            <a:extLst>
              <a:ext uri="{FF2B5EF4-FFF2-40B4-BE49-F238E27FC236}">
                <a16:creationId xmlns:a16="http://schemas.microsoft.com/office/drawing/2014/main" id="{127BB392-3654-412D-ADA6-B6B77C3428CC}"/>
              </a:ext>
            </a:extLst>
          </p:cNvPr>
          <p:cNvSpPr txBox="1"/>
          <p:nvPr/>
        </p:nvSpPr>
        <p:spPr>
          <a:xfrm>
            <a:off x="6034035" y="5826679"/>
            <a:ext cx="1189910" cy="487313"/>
          </a:xfrm>
          <a:prstGeom prst="rect">
            <a:avLst/>
          </a:prstGeom>
        </p:spPr>
        <p:txBody>
          <a:bodyPr vert="horz" wrap="square" lIns="0" tIns="12700" rIns="0" bIns="0" rtlCol="0" anchor="t">
            <a:spAutoFit/>
          </a:bodyPr>
          <a:lstStyle/>
          <a:p>
            <a:pPr algn="ctr">
              <a:defRPr/>
            </a:pPr>
            <a:r>
              <a:rPr lang="en-IN" sz="1000" b="1" spc="67">
                <a:solidFill>
                  <a:schemeClr val="accent1"/>
                </a:solidFill>
                <a:latin typeface="Ubuntu"/>
              </a:rPr>
              <a:t>360-degree view of customers for Dealers</a:t>
            </a:r>
          </a:p>
        </p:txBody>
      </p:sp>
      <p:sp>
        <p:nvSpPr>
          <p:cNvPr id="125" name="Freeform 188">
            <a:extLst>
              <a:ext uri="{FF2B5EF4-FFF2-40B4-BE49-F238E27FC236}">
                <a16:creationId xmlns:a16="http://schemas.microsoft.com/office/drawing/2014/main" id="{DB7DA17D-B3B4-4E0B-B377-72AF72BB51D0}"/>
              </a:ext>
            </a:extLst>
          </p:cNvPr>
          <p:cNvSpPr>
            <a:spLocks/>
          </p:cNvSpPr>
          <p:nvPr/>
        </p:nvSpPr>
        <p:spPr bwMode="auto">
          <a:xfrm>
            <a:off x="6357494" y="5186323"/>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104" name="Freeform 188">
            <a:extLst>
              <a:ext uri="{FF2B5EF4-FFF2-40B4-BE49-F238E27FC236}">
                <a16:creationId xmlns:a16="http://schemas.microsoft.com/office/drawing/2014/main" id="{EB4BBF42-E5B7-450F-926C-5813563F255E}"/>
              </a:ext>
            </a:extLst>
          </p:cNvPr>
          <p:cNvSpPr>
            <a:spLocks/>
          </p:cNvSpPr>
          <p:nvPr/>
        </p:nvSpPr>
        <p:spPr bwMode="auto">
          <a:xfrm>
            <a:off x="7865811" y="5186323"/>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60" name="object 49">
            <a:extLst>
              <a:ext uri="{FF2B5EF4-FFF2-40B4-BE49-F238E27FC236}">
                <a16:creationId xmlns:a16="http://schemas.microsoft.com/office/drawing/2014/main" id="{354F293A-1569-CFA2-3A90-F68942223521}"/>
              </a:ext>
            </a:extLst>
          </p:cNvPr>
          <p:cNvSpPr txBox="1"/>
          <p:nvPr/>
        </p:nvSpPr>
        <p:spPr>
          <a:xfrm>
            <a:off x="7542352" y="5835137"/>
            <a:ext cx="1189910" cy="474489"/>
          </a:xfrm>
          <a:prstGeom prst="rect">
            <a:avLst/>
          </a:prstGeom>
        </p:spPr>
        <p:txBody>
          <a:bodyPr vert="horz" wrap="square" lIns="0" tIns="12700" rIns="0" bIns="0" rtlCol="0" anchor="t">
            <a:spAutoFit/>
          </a:bodyPr>
          <a:lstStyle/>
          <a:p>
            <a:pPr algn="ctr">
              <a:defRPr/>
            </a:pPr>
            <a:r>
              <a:rPr lang="en-IN" sz="1000" b="1" spc="67">
                <a:solidFill>
                  <a:schemeClr val="accent1"/>
                </a:solidFill>
                <a:latin typeface="Ubuntu"/>
              </a:rPr>
              <a:t>Easier KPI measurement &amp; tracking</a:t>
            </a:r>
          </a:p>
        </p:txBody>
      </p:sp>
      <p:sp>
        <p:nvSpPr>
          <p:cNvPr id="9" name="Freeform 188">
            <a:extLst>
              <a:ext uri="{FF2B5EF4-FFF2-40B4-BE49-F238E27FC236}">
                <a16:creationId xmlns:a16="http://schemas.microsoft.com/office/drawing/2014/main" id="{6ACE2B27-6288-B23D-8FA9-0A3CC0F1E662}"/>
              </a:ext>
            </a:extLst>
          </p:cNvPr>
          <p:cNvSpPr>
            <a:spLocks/>
          </p:cNvSpPr>
          <p:nvPr/>
        </p:nvSpPr>
        <p:spPr bwMode="auto">
          <a:xfrm>
            <a:off x="9374128" y="5186323"/>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3" name="object 49">
            <a:extLst>
              <a:ext uri="{FF2B5EF4-FFF2-40B4-BE49-F238E27FC236}">
                <a16:creationId xmlns:a16="http://schemas.microsoft.com/office/drawing/2014/main" id="{835ADC9C-7076-A97F-D195-F17B2C892736}"/>
              </a:ext>
            </a:extLst>
          </p:cNvPr>
          <p:cNvSpPr txBox="1"/>
          <p:nvPr/>
        </p:nvSpPr>
        <p:spPr>
          <a:xfrm>
            <a:off x="9050669" y="5848918"/>
            <a:ext cx="1189910" cy="320601"/>
          </a:xfrm>
          <a:prstGeom prst="rect">
            <a:avLst/>
          </a:prstGeom>
        </p:spPr>
        <p:txBody>
          <a:bodyPr vert="horz" wrap="square" lIns="0" tIns="1270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67" normalizeH="0" baseline="0" noProof="0">
                <a:ln>
                  <a:noFill/>
                </a:ln>
                <a:solidFill>
                  <a:schemeClr val="accent1"/>
                </a:solidFill>
                <a:effectLst/>
                <a:uLnTx/>
                <a:uFillTx/>
                <a:latin typeface="Ubuntu"/>
              </a:rPr>
              <a:t>Real-time reporting</a:t>
            </a:r>
            <a:endParaRPr lang="en-IN" sz="1000" b="1" i="0" u="none" strike="noStrike" kern="1200" cap="none" spc="67" normalizeH="0" baseline="0" noProof="0">
              <a:ln>
                <a:noFill/>
              </a:ln>
              <a:solidFill>
                <a:schemeClr val="accent1"/>
              </a:solidFill>
              <a:effectLst/>
              <a:uLnTx/>
              <a:uFillTx/>
              <a:latin typeface="Ubuntu"/>
            </a:endParaRPr>
          </a:p>
        </p:txBody>
      </p:sp>
      <p:sp>
        <p:nvSpPr>
          <p:cNvPr id="31" name="Freeform 188">
            <a:extLst>
              <a:ext uri="{FF2B5EF4-FFF2-40B4-BE49-F238E27FC236}">
                <a16:creationId xmlns:a16="http://schemas.microsoft.com/office/drawing/2014/main" id="{AED17B68-4F20-156B-7F22-DFB4142520DF}"/>
              </a:ext>
            </a:extLst>
          </p:cNvPr>
          <p:cNvSpPr>
            <a:spLocks/>
          </p:cNvSpPr>
          <p:nvPr/>
        </p:nvSpPr>
        <p:spPr bwMode="auto">
          <a:xfrm>
            <a:off x="10882446" y="5186323"/>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sp>
        <p:nvSpPr>
          <p:cNvPr id="28" name="object 49">
            <a:extLst>
              <a:ext uri="{FF2B5EF4-FFF2-40B4-BE49-F238E27FC236}">
                <a16:creationId xmlns:a16="http://schemas.microsoft.com/office/drawing/2014/main" id="{18E30B5E-342D-31A2-D123-832516D9D97B}"/>
              </a:ext>
            </a:extLst>
          </p:cNvPr>
          <p:cNvSpPr txBox="1"/>
          <p:nvPr/>
        </p:nvSpPr>
        <p:spPr>
          <a:xfrm>
            <a:off x="10558987" y="5841810"/>
            <a:ext cx="1189910" cy="628377"/>
          </a:xfrm>
          <a:prstGeom prst="rect">
            <a:avLst/>
          </a:prstGeom>
        </p:spPr>
        <p:txBody>
          <a:bodyPr vert="horz" wrap="square" lIns="0" tIns="1270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67" normalizeH="0" baseline="0" noProof="0">
                <a:ln>
                  <a:noFill/>
                </a:ln>
                <a:solidFill>
                  <a:schemeClr val="accent1"/>
                </a:solidFill>
                <a:effectLst/>
                <a:uLnTx/>
                <a:uFillTx/>
                <a:latin typeface="Ubuntu"/>
              </a:rPr>
              <a:t>Monetized Dealer model in India Asia Pacific (IAP) and Europe</a:t>
            </a:r>
            <a:endParaRPr lang="en-IN" sz="1000" b="1" i="0" u="none" strike="noStrike" kern="1200" cap="none" spc="67" normalizeH="0" baseline="0" noProof="0">
              <a:ln>
                <a:noFill/>
              </a:ln>
              <a:solidFill>
                <a:schemeClr val="accent1"/>
              </a:solidFill>
              <a:effectLst/>
              <a:uLnTx/>
              <a:uFillTx/>
              <a:latin typeface="Ubuntu"/>
            </a:endParaRPr>
          </a:p>
        </p:txBody>
      </p:sp>
      <p:sp>
        <p:nvSpPr>
          <p:cNvPr id="49" name="Rectangle 48">
            <a:extLst>
              <a:ext uri="{FF2B5EF4-FFF2-40B4-BE49-F238E27FC236}">
                <a16:creationId xmlns:a16="http://schemas.microsoft.com/office/drawing/2014/main" id="{8AED1AEA-E82D-D989-616C-C96742CAAC7B}"/>
              </a:ext>
            </a:extLst>
          </p:cNvPr>
          <p:cNvSpPr/>
          <p:nvPr/>
        </p:nvSpPr>
        <p:spPr>
          <a:xfrm>
            <a:off x="6034035" y="258087"/>
            <a:ext cx="4824398" cy="369332"/>
          </a:xfrm>
          <a:prstGeom prst="rect">
            <a:avLst/>
          </a:prstGeom>
        </p:spPr>
        <p:txBody>
          <a:bodyPr wrap="none" lIns="0" tIns="45720" rIns="91440" bIns="45720" anchor="t">
            <a:spAutoFit/>
          </a:bodyPr>
          <a:lstStyle/>
          <a:p>
            <a:pPr marL="0" marR="0" lvl="0" indent="0" algn="l" defTabSz="607918" rtl="0" eaLnBrk="1" fontAlgn="auto" latinLnBrk="0" hangingPunct="1">
              <a:lnSpc>
                <a:spcPct val="100000"/>
              </a:lnSpc>
              <a:spcBef>
                <a:spcPts val="0"/>
              </a:spcBef>
              <a:spcAft>
                <a:spcPts val="0"/>
              </a:spcAft>
              <a:buClrTx/>
              <a:buSzTx/>
              <a:buFontTx/>
              <a:buNone/>
              <a:tabLst/>
              <a:defRPr/>
            </a:pPr>
            <a:r>
              <a:rPr lang="en-IN" sz="1800" b="1" i="0" u="none" strike="noStrike" kern="1200" cap="none" spc="0" normalizeH="0" baseline="0" noProof="0">
                <a:ln>
                  <a:noFill/>
                </a:ln>
                <a:solidFill>
                  <a:schemeClr val="accent1"/>
                </a:solidFill>
                <a:effectLst/>
                <a:uLnTx/>
                <a:uFillTx/>
                <a:latin typeface="Ubuntu"/>
                <a:ea typeface="Verdana"/>
                <a:cs typeface="Verdana" pitchFamily="34" charset="0"/>
              </a:rPr>
              <a:t>CRM AND DEALER MANAGEMENT SYSTEM</a:t>
            </a:r>
          </a:p>
        </p:txBody>
      </p:sp>
      <p:sp>
        <p:nvSpPr>
          <p:cNvPr id="7" name="Rectangle: Rounded Corners 6">
            <a:extLst>
              <a:ext uri="{FF2B5EF4-FFF2-40B4-BE49-F238E27FC236}">
                <a16:creationId xmlns:a16="http://schemas.microsoft.com/office/drawing/2014/main" id="{9928B637-DD70-9A90-9017-939824C2036C}"/>
              </a:ext>
            </a:extLst>
          </p:cNvPr>
          <p:cNvSpPr/>
          <p:nvPr/>
        </p:nvSpPr>
        <p:spPr>
          <a:xfrm>
            <a:off x="2105059" y="2842585"/>
            <a:ext cx="4189411" cy="1256839"/>
          </a:xfrm>
          <a:prstGeom prst="roundRect">
            <a:avLst>
              <a:gd name="adj" fmla="val 17880"/>
            </a:avLst>
          </a:prstGeom>
          <a:solidFill>
            <a:schemeClr val="bg1"/>
          </a:solidFill>
          <a:ln w="38100" cap="flat" cmpd="sng" algn="ctr">
            <a:solidFill>
              <a:schemeClr val="accent1"/>
            </a:solidFill>
            <a:prstDash val="solid"/>
            <a:miter lim="800000"/>
            <a:headEnd type="none" w="med" len="med"/>
            <a:tailEnd type="none" w="med" len="med"/>
          </a:ln>
          <a:effectLst>
            <a:outerShdw blurRad="292100" dist="88900" dir="3600000" algn="ctr" rotWithShape="0">
              <a:schemeClr val="accent4">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err="1">
              <a:ln>
                <a:noFill/>
              </a:ln>
              <a:solidFill>
                <a:srgbClr val="002060"/>
              </a:solidFill>
              <a:effectLst/>
              <a:uLnTx/>
              <a:uFillTx/>
              <a:latin typeface="Ubuntu"/>
              <a:ea typeface="+mn-ea"/>
              <a:cs typeface="+mn-cs"/>
            </a:endParaRPr>
          </a:p>
        </p:txBody>
      </p:sp>
      <p:sp>
        <p:nvSpPr>
          <p:cNvPr id="17" name="object 54">
            <a:extLst>
              <a:ext uri="{FF2B5EF4-FFF2-40B4-BE49-F238E27FC236}">
                <a16:creationId xmlns:a16="http://schemas.microsoft.com/office/drawing/2014/main" id="{E7FC83D4-3FAE-645A-39A5-1E57036C4AE3}"/>
              </a:ext>
            </a:extLst>
          </p:cNvPr>
          <p:cNvSpPr txBox="1"/>
          <p:nvPr/>
        </p:nvSpPr>
        <p:spPr>
          <a:xfrm>
            <a:off x="4888430" y="3305871"/>
            <a:ext cx="1219255" cy="689932"/>
          </a:xfrm>
          <a:prstGeom prst="rect">
            <a:avLst/>
          </a:prstGeom>
        </p:spPr>
        <p:txBody>
          <a:bodyPr vert="horz" wrap="square" lIns="0" tIns="0"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defRPr/>
            </a:pPr>
            <a:r>
              <a:rPr kumimoji="0" lang="en-IN" sz="2400" b="1" i="0" u="none" strike="noStrike" kern="1200" cap="none" spc="-5" normalizeH="0" baseline="0" noProof="0">
                <a:ln>
                  <a:noFill/>
                </a:ln>
                <a:solidFill>
                  <a:schemeClr val="accent1"/>
                </a:solidFill>
                <a:effectLst/>
                <a:uLnTx/>
                <a:uFillTx/>
                <a:latin typeface="Ubuntu"/>
                <a:ea typeface="+mn-ea"/>
                <a:cs typeface="Verdana"/>
              </a:rPr>
              <a:t>$22.5B </a:t>
            </a:r>
          </a:p>
          <a:p>
            <a:pPr marL="12700" marR="5080" lvl="0" indent="0" algn="ctr" defTabSz="914400" rtl="0" eaLnBrk="1" fontAlgn="auto" latinLnBrk="0" hangingPunct="1">
              <a:lnSpc>
                <a:spcPct val="100000"/>
              </a:lnSpc>
              <a:spcBef>
                <a:spcPts val="95"/>
              </a:spcBef>
              <a:spcAft>
                <a:spcPts val="0"/>
              </a:spcAft>
              <a:buClrTx/>
              <a:buSzTx/>
              <a:buFontTx/>
              <a:buNone/>
              <a:tabLst/>
              <a:defRPr/>
            </a:pPr>
            <a:r>
              <a:rPr lang="en-IN" sz="1000" spc="-5">
                <a:solidFill>
                  <a:prstClr val="black"/>
                </a:solidFill>
                <a:latin typeface="Ubuntu"/>
                <a:cs typeface="Verdana"/>
              </a:rPr>
              <a:t>additional revenue by 2030 (Global)</a:t>
            </a:r>
            <a:endParaRPr kumimoji="0" sz="1000" b="0" i="0" u="none" strike="noStrike" kern="1200" cap="none" spc="0" normalizeH="0" baseline="0" noProof="0">
              <a:ln>
                <a:noFill/>
              </a:ln>
              <a:solidFill>
                <a:prstClr val="black"/>
              </a:solidFill>
              <a:effectLst/>
              <a:uLnTx/>
              <a:uFillTx/>
              <a:latin typeface="Ubuntu"/>
              <a:ea typeface="+mn-ea"/>
              <a:cs typeface="Verdana"/>
            </a:endParaRPr>
          </a:p>
        </p:txBody>
      </p:sp>
      <p:sp>
        <p:nvSpPr>
          <p:cNvPr id="29" name="object 53">
            <a:extLst>
              <a:ext uri="{FF2B5EF4-FFF2-40B4-BE49-F238E27FC236}">
                <a16:creationId xmlns:a16="http://schemas.microsoft.com/office/drawing/2014/main" id="{757E0476-EC62-027E-3FEF-713EA9747B0B}"/>
              </a:ext>
            </a:extLst>
          </p:cNvPr>
          <p:cNvSpPr txBox="1"/>
          <p:nvPr/>
        </p:nvSpPr>
        <p:spPr>
          <a:xfrm>
            <a:off x="4798579" y="3026486"/>
            <a:ext cx="1464893" cy="153888"/>
          </a:xfrm>
          <a:prstGeom prst="rect">
            <a:avLst/>
          </a:prstGeom>
        </p:spPr>
        <p:txBody>
          <a:bodyPr vert="horz" wrap="square" lIns="0" tIns="0" rIns="0" bIns="0" rtlCol="0">
            <a:spAutoFit/>
          </a:bodyPr>
          <a:lstStyle/>
          <a:p>
            <a:pPr marL="12700" marR="5080" lvl="0" indent="-12700" algn="ctr" defTabSz="914400" rtl="0" eaLnBrk="1" fontAlgn="auto" latinLnBrk="0" hangingPunct="1">
              <a:lnSpc>
                <a:spcPct val="100000"/>
              </a:lnSpc>
              <a:spcBef>
                <a:spcPts val="100"/>
              </a:spcBef>
              <a:spcAft>
                <a:spcPts val="0"/>
              </a:spcAft>
              <a:buClrTx/>
              <a:buSzTx/>
              <a:buFontTx/>
              <a:buNone/>
              <a:tabLst/>
              <a:defRPr/>
            </a:pPr>
            <a:r>
              <a:rPr lang="en-IN" sz="1000" b="1" spc="-5">
                <a:solidFill>
                  <a:prstClr val="black"/>
                </a:solidFill>
                <a:latin typeface="Ubuntu"/>
                <a:cs typeface="Verdana"/>
              </a:rPr>
              <a:t>Digital Strategy</a:t>
            </a:r>
          </a:p>
        </p:txBody>
      </p:sp>
      <p:sp>
        <p:nvSpPr>
          <p:cNvPr id="54" name="object 60">
            <a:extLst>
              <a:ext uri="{FF2B5EF4-FFF2-40B4-BE49-F238E27FC236}">
                <a16:creationId xmlns:a16="http://schemas.microsoft.com/office/drawing/2014/main" id="{E5764AF3-3DFC-B225-D51F-44596C75A1F3}"/>
              </a:ext>
            </a:extLst>
          </p:cNvPr>
          <p:cNvSpPr txBox="1"/>
          <p:nvPr/>
        </p:nvSpPr>
        <p:spPr>
          <a:xfrm>
            <a:off x="3528106" y="3030013"/>
            <a:ext cx="1029407" cy="153888"/>
          </a:xfrm>
          <a:prstGeom prst="rect">
            <a:avLst/>
          </a:prstGeom>
        </p:spPr>
        <p:txBody>
          <a:bodyPr vert="horz" wrap="square" lIns="0" tIns="0" rIns="0" bIns="0" rtlCol="0">
            <a:spAutoFit/>
          </a:bodyPr>
          <a:lstStyle/>
          <a:p>
            <a:pPr marL="12700" marR="5080" lvl="0" indent="-12700" algn="ctr" defTabSz="914400" rtl="0" eaLnBrk="1" fontAlgn="auto" latinLnBrk="0" hangingPunct="1">
              <a:lnSpc>
                <a:spcPct val="100000"/>
              </a:lnSpc>
              <a:spcBef>
                <a:spcPts val="100"/>
              </a:spcBef>
              <a:spcAft>
                <a:spcPts val="0"/>
              </a:spcAft>
              <a:buClrTx/>
              <a:buSzTx/>
              <a:buFontTx/>
              <a:buNone/>
              <a:tabLst/>
              <a:defRPr/>
            </a:pPr>
            <a:r>
              <a:rPr lang="en-IN" sz="1000" b="1" spc="-5">
                <a:solidFill>
                  <a:prstClr val="black"/>
                </a:solidFill>
                <a:latin typeface="Ubuntu"/>
                <a:cs typeface="Verdana"/>
              </a:rPr>
              <a:t>Global Brands</a:t>
            </a:r>
          </a:p>
        </p:txBody>
      </p:sp>
      <p:sp>
        <p:nvSpPr>
          <p:cNvPr id="57" name="object 61">
            <a:extLst>
              <a:ext uri="{FF2B5EF4-FFF2-40B4-BE49-F238E27FC236}">
                <a16:creationId xmlns:a16="http://schemas.microsoft.com/office/drawing/2014/main" id="{4F487223-8030-0D22-E59C-578B955F4892}"/>
              </a:ext>
            </a:extLst>
          </p:cNvPr>
          <p:cNvSpPr txBox="1"/>
          <p:nvPr/>
        </p:nvSpPr>
        <p:spPr>
          <a:xfrm>
            <a:off x="3607707" y="3387203"/>
            <a:ext cx="936821" cy="225767"/>
          </a:xfrm>
          <a:prstGeom prst="rect">
            <a:avLst/>
          </a:prstGeom>
        </p:spPr>
        <p:txBody>
          <a:bodyPr vert="horz" wrap="square" lIns="0" tIns="0" rIns="0" bIns="0" rtlCol="0">
            <a:spAutoFit/>
          </a:bodyPr>
          <a:lstStyle/>
          <a:p>
            <a:pPr marL="0" marR="0" lvl="0" indent="0" algn="ctr" defTabSz="914400" rtl="0" eaLnBrk="1" fontAlgn="auto" latinLnBrk="0" hangingPunct="1">
              <a:lnSpc>
                <a:spcPts val="1739"/>
              </a:lnSpc>
              <a:spcBef>
                <a:spcPts val="100"/>
              </a:spcBef>
              <a:spcAft>
                <a:spcPts val="0"/>
              </a:spcAft>
              <a:buClrTx/>
              <a:buSzTx/>
              <a:buFontTx/>
              <a:buNone/>
              <a:tabLst/>
              <a:defRPr/>
            </a:pPr>
            <a:r>
              <a:rPr kumimoji="0" lang="en-IN" sz="2400" b="1" i="0" u="none" strike="noStrike" kern="1200" cap="none" spc="0" normalizeH="0" baseline="0" noProof="0">
                <a:ln>
                  <a:noFill/>
                </a:ln>
                <a:solidFill>
                  <a:schemeClr val="accent1"/>
                </a:solidFill>
                <a:effectLst/>
                <a:uLnTx/>
                <a:uFillTx/>
                <a:latin typeface="Ubuntu"/>
                <a:ea typeface="+mn-ea"/>
                <a:cs typeface="Verdana"/>
              </a:rPr>
              <a:t>14</a:t>
            </a:r>
          </a:p>
        </p:txBody>
      </p:sp>
      <p:sp>
        <p:nvSpPr>
          <p:cNvPr id="58" name="object 59">
            <a:extLst>
              <a:ext uri="{FF2B5EF4-FFF2-40B4-BE49-F238E27FC236}">
                <a16:creationId xmlns:a16="http://schemas.microsoft.com/office/drawing/2014/main" id="{8FFDE7E6-CEF3-3F55-0FEB-F9D07B3D6225}"/>
              </a:ext>
            </a:extLst>
          </p:cNvPr>
          <p:cNvSpPr txBox="1"/>
          <p:nvPr/>
        </p:nvSpPr>
        <p:spPr>
          <a:xfrm>
            <a:off x="2350218" y="3030013"/>
            <a:ext cx="936821" cy="153888"/>
          </a:xfrm>
          <a:prstGeom prst="rect">
            <a:avLst/>
          </a:prstGeom>
        </p:spPr>
        <p:txBody>
          <a:bodyPr vert="horz" wrap="square" lIns="0" tIns="0" rIns="0" bIns="0" rtlCol="0">
            <a:spAutoFit/>
          </a:bodyPr>
          <a:lstStyle/>
          <a:p>
            <a:pPr marL="12700" marR="5080" lvl="0" indent="-12700" algn="ctr" defTabSz="914400" rtl="0" eaLnBrk="1" fontAlgn="auto" latinLnBrk="0" hangingPunct="1">
              <a:lnSpc>
                <a:spcPct val="100000"/>
              </a:lnSpc>
              <a:spcBef>
                <a:spcPts val="100"/>
              </a:spcBef>
              <a:spcAft>
                <a:spcPts val="0"/>
              </a:spcAft>
              <a:buClrTx/>
              <a:buSzTx/>
              <a:buFontTx/>
              <a:buNone/>
              <a:tabLst/>
              <a:defRPr/>
            </a:pPr>
            <a:r>
              <a:rPr lang="en-IN" sz="1000" b="1" spc="-5">
                <a:solidFill>
                  <a:prstClr val="black"/>
                </a:solidFill>
                <a:latin typeface="Ubuntu"/>
                <a:cs typeface="Verdana"/>
              </a:rPr>
              <a:t>Global Markets</a:t>
            </a:r>
          </a:p>
        </p:txBody>
      </p:sp>
      <p:sp>
        <p:nvSpPr>
          <p:cNvPr id="61" name="object 61">
            <a:extLst>
              <a:ext uri="{FF2B5EF4-FFF2-40B4-BE49-F238E27FC236}">
                <a16:creationId xmlns:a16="http://schemas.microsoft.com/office/drawing/2014/main" id="{3BACDF54-0016-8DC3-0718-2D199586FFF3}"/>
              </a:ext>
            </a:extLst>
          </p:cNvPr>
          <p:cNvSpPr txBox="1"/>
          <p:nvPr/>
        </p:nvSpPr>
        <p:spPr>
          <a:xfrm>
            <a:off x="2182481" y="3387203"/>
            <a:ext cx="1219255" cy="422873"/>
          </a:xfrm>
          <a:prstGeom prst="rect">
            <a:avLst/>
          </a:prstGeom>
        </p:spPr>
        <p:txBody>
          <a:bodyPr vert="horz" wrap="square" lIns="0" tIns="0" rIns="0" bIns="0" rtlCol="0">
            <a:spAutoFit/>
          </a:bodyPr>
          <a:lstStyle/>
          <a:p>
            <a:pPr marL="0" marR="0" lvl="0" indent="0" algn="ctr" defTabSz="914400" rtl="0" eaLnBrk="1" fontAlgn="auto" latinLnBrk="0" hangingPunct="1">
              <a:lnSpc>
                <a:spcPts val="1739"/>
              </a:lnSpc>
              <a:spcBef>
                <a:spcPts val="100"/>
              </a:spcBef>
              <a:spcAft>
                <a:spcPts val="0"/>
              </a:spcAft>
              <a:buClrTx/>
              <a:buSzTx/>
              <a:buFontTx/>
              <a:buNone/>
              <a:tabLst/>
              <a:defRPr/>
            </a:pPr>
            <a:r>
              <a:rPr lang="en-IN" sz="2400" b="1" spc="10">
                <a:solidFill>
                  <a:schemeClr val="accent1"/>
                </a:solidFill>
                <a:latin typeface="Ubuntu"/>
                <a:cs typeface="Verdana"/>
              </a:rPr>
              <a:t>15</a:t>
            </a:r>
          </a:p>
          <a:p>
            <a:pPr marL="0" marR="0" lvl="0" indent="0" algn="ctr" defTabSz="914400" rtl="0" eaLnBrk="1" fontAlgn="auto" latinLnBrk="0" hangingPunct="1">
              <a:lnSpc>
                <a:spcPts val="1739"/>
              </a:lnSpc>
              <a:spcBef>
                <a:spcPts val="100"/>
              </a:spcBef>
              <a:spcAft>
                <a:spcPts val="0"/>
              </a:spcAft>
              <a:buClrTx/>
              <a:buSzTx/>
              <a:buFontTx/>
              <a:buNone/>
              <a:tabLst/>
              <a:defRPr/>
            </a:pPr>
            <a:r>
              <a:rPr kumimoji="0" lang="en-IN" sz="1000" i="0" u="none" strike="noStrike" kern="1200" cap="none" spc="10" normalizeH="0" baseline="0" noProof="0">
                <a:ln>
                  <a:noFill/>
                </a:ln>
                <a:effectLst/>
                <a:uLnTx/>
                <a:uFillTx/>
                <a:latin typeface="Ubuntu"/>
                <a:ea typeface="+mn-ea"/>
                <a:cs typeface="Verdana"/>
              </a:rPr>
              <a:t>(A</a:t>
            </a:r>
            <a:r>
              <a:rPr lang="en-IN" sz="1000" spc="10">
                <a:latin typeface="Ubuntu"/>
                <a:cs typeface="Verdana"/>
              </a:rPr>
              <a:t>PAC &amp; Europe)</a:t>
            </a:r>
            <a:r>
              <a:rPr kumimoji="0" lang="en-IN" sz="1000" i="0" u="none" strike="noStrike" kern="1200" cap="none" spc="10" normalizeH="0" baseline="0" noProof="0">
                <a:ln>
                  <a:noFill/>
                </a:ln>
                <a:effectLst/>
                <a:uLnTx/>
                <a:uFillTx/>
                <a:latin typeface="Ubuntu"/>
                <a:ea typeface="+mn-ea"/>
                <a:cs typeface="Verdana"/>
              </a:rPr>
              <a:t> </a:t>
            </a:r>
          </a:p>
        </p:txBody>
      </p:sp>
      <p:sp>
        <p:nvSpPr>
          <p:cNvPr id="64" name="Rectangle: Rounded Corners 13">
            <a:extLst>
              <a:ext uri="{FF2B5EF4-FFF2-40B4-BE49-F238E27FC236}">
                <a16:creationId xmlns:a16="http://schemas.microsoft.com/office/drawing/2014/main" id="{08CFADE4-B7BC-744A-152C-DF17C77D4F7E}"/>
              </a:ext>
            </a:extLst>
          </p:cNvPr>
          <p:cNvSpPr/>
          <p:nvPr/>
        </p:nvSpPr>
        <p:spPr>
          <a:xfrm>
            <a:off x="438922" y="5685490"/>
            <a:ext cx="3422530" cy="767949"/>
          </a:xfrm>
          <a:prstGeom prst="roundRect">
            <a:avLst>
              <a:gd name="adj" fmla="val 17880"/>
            </a:avLst>
          </a:prstGeom>
          <a:solidFill>
            <a:schemeClr val="bg1"/>
          </a:solidFill>
          <a:ln w="38100" cap="flat" cmpd="sng" algn="ctr">
            <a:solidFill>
              <a:schemeClr val="accent1"/>
            </a:solidFill>
            <a:prstDash val="solid"/>
            <a:miter lim="800000"/>
            <a:headEnd type="none" w="med" len="med"/>
            <a:tailEnd type="none" w="med" len="med"/>
          </a:ln>
          <a:effectLst>
            <a:outerShdw blurRad="292100" dist="88900" dir="3600000" algn="ctr" rotWithShape="0">
              <a:schemeClr val="accent4">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err="1">
              <a:ln>
                <a:noFill/>
              </a:ln>
              <a:solidFill>
                <a:srgbClr val="FFFFFF"/>
              </a:solidFill>
              <a:effectLst/>
              <a:uLnTx/>
              <a:uFillTx/>
              <a:latin typeface="Ubuntu"/>
              <a:ea typeface="+mn-ea"/>
              <a:cs typeface="+mn-cs"/>
            </a:endParaRPr>
          </a:p>
        </p:txBody>
      </p:sp>
      <p:pic>
        <p:nvPicPr>
          <p:cNvPr id="65" name="Picture 17" descr="Salesforce Marketing Cloud - Wikipedia">
            <a:extLst>
              <a:ext uri="{FF2B5EF4-FFF2-40B4-BE49-F238E27FC236}">
                <a16:creationId xmlns:a16="http://schemas.microsoft.com/office/drawing/2014/main" id="{71DF8E62-E060-9969-875D-C596397477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0344" y="5730346"/>
            <a:ext cx="1162041" cy="68269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1" descr="CUSTOMER 360 - salesforce.com, inc. Trademark Registration">
            <a:extLst>
              <a:ext uri="{FF2B5EF4-FFF2-40B4-BE49-F238E27FC236}">
                <a16:creationId xmlns:a16="http://schemas.microsoft.com/office/drawing/2014/main" id="{E67506D0-2591-09EF-DAEC-E0E97B3A73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5249" y="5876709"/>
            <a:ext cx="1481890" cy="389971"/>
          </a:xfrm>
          <a:prstGeom prst="rect">
            <a:avLst/>
          </a:prstGeom>
          <a:noFill/>
          <a:extLst>
            <a:ext uri="{909E8E84-426E-40DD-AFC4-6F175D3DCCD1}">
              <a14:hiddenFill xmlns:a14="http://schemas.microsoft.com/office/drawing/2010/main">
                <a:solidFill>
                  <a:srgbClr val="FFFFFF"/>
                </a:solidFill>
              </a14:hiddenFill>
            </a:ext>
          </a:extLst>
        </p:spPr>
      </p:pic>
      <p:pic>
        <p:nvPicPr>
          <p:cNvPr id="70" name="Graphic 69" descr="Smart Phone with solid fill">
            <a:extLst>
              <a:ext uri="{FF2B5EF4-FFF2-40B4-BE49-F238E27FC236}">
                <a16:creationId xmlns:a16="http://schemas.microsoft.com/office/drawing/2014/main" id="{F2F6499E-C8F0-DE20-699D-FC16BA245D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56428" y="5285398"/>
            <a:ext cx="345124" cy="345124"/>
          </a:xfrm>
          <a:prstGeom prst="rect">
            <a:avLst/>
          </a:prstGeom>
        </p:spPr>
      </p:pic>
      <p:pic>
        <p:nvPicPr>
          <p:cNvPr id="71" name="Graphic 70" descr="Customer review with solid fill">
            <a:extLst>
              <a:ext uri="{FF2B5EF4-FFF2-40B4-BE49-F238E27FC236}">
                <a16:creationId xmlns:a16="http://schemas.microsoft.com/office/drawing/2014/main" id="{E3E11A9D-3772-7DCA-31BE-9272306F8E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55047" y="5255334"/>
            <a:ext cx="394508" cy="394508"/>
          </a:xfrm>
          <a:prstGeom prst="rect">
            <a:avLst/>
          </a:prstGeom>
        </p:spPr>
      </p:pic>
      <p:pic>
        <p:nvPicPr>
          <p:cNvPr id="72" name="Graphic 71" descr="Gauge with solid fill">
            <a:extLst>
              <a:ext uri="{FF2B5EF4-FFF2-40B4-BE49-F238E27FC236}">
                <a16:creationId xmlns:a16="http://schemas.microsoft.com/office/drawing/2014/main" id="{C1E6EC9B-D776-8ABA-F192-B36E62E51F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904584" y="5148661"/>
            <a:ext cx="465448" cy="465448"/>
          </a:xfrm>
          <a:prstGeom prst="rect">
            <a:avLst/>
          </a:prstGeom>
        </p:spPr>
      </p:pic>
      <p:pic>
        <p:nvPicPr>
          <p:cNvPr id="73" name="Graphic 72" descr="Document with solid fill">
            <a:extLst>
              <a:ext uri="{FF2B5EF4-FFF2-40B4-BE49-F238E27FC236}">
                <a16:creationId xmlns:a16="http://schemas.microsoft.com/office/drawing/2014/main" id="{08C24662-F335-E62B-1188-7FCDF80524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460959" y="5273294"/>
            <a:ext cx="369332" cy="369332"/>
          </a:xfrm>
          <a:prstGeom prst="rect">
            <a:avLst/>
          </a:prstGeom>
        </p:spPr>
      </p:pic>
      <p:graphicFrame>
        <p:nvGraphicFramePr>
          <p:cNvPr id="74" name="Table 73">
            <a:extLst>
              <a:ext uri="{FF2B5EF4-FFF2-40B4-BE49-F238E27FC236}">
                <a16:creationId xmlns:a16="http://schemas.microsoft.com/office/drawing/2014/main" id="{BAEACD93-5450-6BE6-6430-BEF575BF7C97}"/>
              </a:ext>
            </a:extLst>
          </p:cNvPr>
          <p:cNvGraphicFramePr>
            <a:graphicFrameLocks noGrp="1"/>
          </p:cNvGraphicFramePr>
          <p:nvPr>
            <p:extLst>
              <p:ext uri="{D42A27DB-BD31-4B8C-83A1-F6EECF244321}">
                <p14:modId xmlns:p14="http://schemas.microsoft.com/office/powerpoint/2010/main" val="649239992"/>
              </p:ext>
            </p:extLst>
          </p:nvPr>
        </p:nvGraphicFramePr>
        <p:xfrm>
          <a:off x="12282723" y="0"/>
          <a:ext cx="4617401" cy="3861952"/>
        </p:xfrm>
        <a:graphic>
          <a:graphicData uri="http://schemas.openxmlformats.org/drawingml/2006/table">
            <a:tbl>
              <a:tblPr firstRow="1" bandRow="1"/>
              <a:tblGrid>
                <a:gridCol w="4617401">
                  <a:extLst>
                    <a:ext uri="{9D8B030D-6E8A-4147-A177-3AD203B41FA5}">
                      <a16:colId xmlns:a16="http://schemas.microsoft.com/office/drawing/2014/main" val="20000"/>
                    </a:ext>
                  </a:extLst>
                </a:gridCol>
              </a:tblGrid>
              <a:tr h="31792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000" dirty="0">
                          <a:solidFill>
                            <a:schemeClr val="bg1"/>
                          </a:solidFill>
                          <a:latin typeface="+mn-lt"/>
                          <a:cs typeface="Arial" panose="020B0604020202020204" pitchFamily="34" charset="0"/>
                        </a:rPr>
                        <a:t>Client:</a:t>
                      </a:r>
                      <a:r>
                        <a:rPr lang="en-US" sz="1000" baseline="0" dirty="0">
                          <a:solidFill>
                            <a:schemeClr val="bg1"/>
                          </a:solidFill>
                          <a:latin typeface="+mn-lt"/>
                          <a:cs typeface="Arial" panose="020B0604020202020204" pitchFamily="34" charset="0"/>
                        </a:rPr>
                        <a:t> </a:t>
                      </a:r>
                      <a:r>
                        <a:rPr lang="en-US" sz="1000" baseline="0" dirty="0" err="1">
                          <a:solidFill>
                            <a:schemeClr val="bg1"/>
                          </a:solidFill>
                          <a:latin typeface="+mn-lt"/>
                          <a:cs typeface="Arial" panose="020B0604020202020204" pitchFamily="34" charset="0"/>
                        </a:rPr>
                        <a:t>Stellantis</a:t>
                      </a:r>
                      <a:endParaRPr lang="en-US" sz="1000" b="1" dirty="0">
                        <a:solidFill>
                          <a:schemeClr val="bg1"/>
                        </a:solidFill>
                        <a:latin typeface="+mn-lt"/>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8CC"/>
                    </a:solidFill>
                  </a:tcPr>
                </a:tc>
                <a:extLst>
                  <a:ext uri="{0D108BD9-81ED-4DB2-BD59-A6C34878D82A}">
                    <a16:rowId xmlns:a16="http://schemas.microsoft.com/office/drawing/2014/main" val="10000"/>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GB" sz="1000" b="1" dirty="0">
                          <a:solidFill>
                            <a:schemeClr val="tx1">
                              <a:lumMod val="90000"/>
                              <a:lumOff val="10000"/>
                            </a:schemeClr>
                          </a:solidFill>
                          <a:latin typeface="+mn-lt"/>
                          <a:cs typeface="Arial" panose="020B0604020202020204" pitchFamily="34" charset="0"/>
                        </a:rPr>
                        <a:t>Sector: </a:t>
                      </a:r>
                      <a:r>
                        <a:rPr lang="en-GB" sz="1000" b="0" dirty="0">
                          <a:solidFill>
                            <a:schemeClr val="tx1">
                              <a:lumMod val="90000"/>
                              <a:lumOff val="10000"/>
                            </a:schemeClr>
                          </a:solidFill>
                          <a:latin typeface="+mn-lt"/>
                          <a:cs typeface="Arial" panose="020B0604020202020204" pitchFamily="34" charset="0"/>
                        </a:rPr>
                        <a:t>Automotive</a:t>
                      </a:r>
                      <a:endParaRPr lang="en-US" sz="1000" b="0" kern="1200" dirty="0">
                        <a:solidFill>
                          <a:schemeClr val="tx1">
                            <a:lumMod val="90000"/>
                            <a:lumOff val="10000"/>
                          </a:schemeClr>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1"/>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000" b="1" kern="1200" dirty="0">
                          <a:solidFill>
                            <a:schemeClr val="tx1">
                              <a:lumMod val="90000"/>
                              <a:lumOff val="10000"/>
                            </a:schemeClr>
                          </a:solidFill>
                          <a:latin typeface="+mn-lt"/>
                          <a:ea typeface="+mn-ea"/>
                          <a:cs typeface="Arial" panose="020B0604020202020204" pitchFamily="34" charset="0"/>
                        </a:rPr>
                        <a:t>Country</a:t>
                      </a:r>
                      <a:r>
                        <a:rPr lang="en-US" sz="1000" b="0" kern="1200" baseline="0" dirty="0">
                          <a:solidFill>
                            <a:schemeClr val="tx1">
                              <a:lumMod val="90000"/>
                              <a:lumOff val="10000"/>
                            </a:schemeClr>
                          </a:solidFill>
                          <a:latin typeface="+mn-lt"/>
                          <a:ea typeface="+mn-ea"/>
                          <a:cs typeface="Arial" panose="020B0604020202020204" pitchFamily="34" charset="0"/>
                        </a:rPr>
                        <a:t>: APAC/Europe</a:t>
                      </a:r>
                      <a:endParaRPr lang="en-US" sz="1000" b="0" kern="1200" dirty="0">
                        <a:solidFill>
                          <a:schemeClr val="tx1">
                            <a:lumMod val="90000"/>
                            <a:lumOff val="10000"/>
                          </a:schemeClr>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2"/>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IN" sz="1000" b="1" dirty="0">
                          <a:solidFill>
                            <a:schemeClr val="tx1">
                              <a:lumMod val="90000"/>
                              <a:lumOff val="10000"/>
                            </a:schemeClr>
                          </a:solidFill>
                          <a:latin typeface="+mn-lt"/>
                          <a:cs typeface="Arial" pitchFamily="34" charset="0"/>
                        </a:rPr>
                        <a:t>Engagement Start Date: </a:t>
                      </a:r>
                      <a:r>
                        <a:rPr lang="en-IN" sz="1000" b="0" kern="1200" baseline="0" dirty="0">
                          <a:solidFill>
                            <a:schemeClr val="tx1">
                              <a:lumMod val="90000"/>
                              <a:lumOff val="10000"/>
                            </a:schemeClr>
                          </a:solidFill>
                          <a:latin typeface="+mn-lt"/>
                          <a:ea typeface="+mn-ea"/>
                          <a:cs typeface="Arial" panose="020B0604020202020204" pitchFamily="34" charset="0"/>
                        </a:rPr>
                        <a:t>2018  </a:t>
                      </a:r>
                      <a:r>
                        <a:rPr lang="en-IN" sz="1000" b="1" dirty="0">
                          <a:solidFill>
                            <a:schemeClr val="tx1">
                              <a:lumMod val="90000"/>
                              <a:lumOff val="10000"/>
                            </a:schemeClr>
                          </a:solidFill>
                          <a:latin typeface="+mn-lt"/>
                          <a:cs typeface="Arial" pitchFamily="34" charset="0"/>
                        </a:rPr>
                        <a:t>End Date: </a:t>
                      </a:r>
                      <a:r>
                        <a:rPr lang="en-IN" sz="1000" b="0" kern="1200" baseline="0" dirty="0">
                          <a:solidFill>
                            <a:schemeClr val="tx1">
                              <a:lumMod val="90000"/>
                              <a:lumOff val="10000"/>
                            </a:schemeClr>
                          </a:solidFill>
                          <a:latin typeface="+mn-lt"/>
                          <a:ea typeface="+mn-ea"/>
                          <a:cs typeface="Arial" panose="020B0604020202020204" pitchFamily="34" charset="0"/>
                        </a:rPr>
                        <a:t>Ongoing</a:t>
                      </a: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3"/>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000" b="1" dirty="0">
                          <a:solidFill>
                            <a:schemeClr val="tx1">
                              <a:lumMod val="90000"/>
                              <a:lumOff val="10000"/>
                            </a:schemeClr>
                          </a:solidFill>
                          <a:latin typeface="+mn-lt"/>
                          <a:cs typeface="Arial" panose="020B0604020202020204" pitchFamily="34" charset="0"/>
                        </a:rPr>
                        <a:t>Engagement</a:t>
                      </a:r>
                      <a:r>
                        <a:rPr lang="en-US" sz="1000" b="1" baseline="0" dirty="0">
                          <a:solidFill>
                            <a:schemeClr val="tx1">
                              <a:lumMod val="90000"/>
                              <a:lumOff val="10000"/>
                            </a:schemeClr>
                          </a:solidFill>
                          <a:latin typeface="+mn-lt"/>
                          <a:cs typeface="Arial" panose="020B0604020202020204" pitchFamily="34" charset="0"/>
                        </a:rPr>
                        <a:t> Value (Euro million):  </a:t>
                      </a:r>
                      <a:r>
                        <a:rPr lang="en-US" sz="1000" b="0" baseline="0" dirty="0">
                          <a:solidFill>
                            <a:schemeClr val="tx1">
                              <a:lumMod val="90000"/>
                              <a:lumOff val="10000"/>
                            </a:schemeClr>
                          </a:solidFill>
                          <a:latin typeface="+mn-lt"/>
                          <a:cs typeface="Arial" panose="020B0604020202020204" pitchFamily="34" charset="0"/>
                        </a:rPr>
                        <a:t>5.2M (APAC) /28M (Europe)</a:t>
                      </a:r>
                      <a:endParaRPr lang="en-US" sz="1000" b="0" kern="1200" dirty="0">
                        <a:solidFill>
                          <a:schemeClr val="tx1"/>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4"/>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000" b="1" kern="1200" dirty="0">
                          <a:solidFill>
                            <a:schemeClr val="tx1">
                              <a:lumMod val="90000"/>
                              <a:lumOff val="10000"/>
                            </a:schemeClr>
                          </a:solidFill>
                          <a:latin typeface="+mn-lt"/>
                          <a:ea typeface="+mn-ea"/>
                          <a:cs typeface="Arial" panose="020B0604020202020204" pitchFamily="34" charset="0"/>
                        </a:rPr>
                        <a:t>Team Size: </a:t>
                      </a:r>
                      <a:r>
                        <a:rPr lang="en-US" sz="1000" b="0" kern="1200" baseline="0" dirty="0">
                          <a:solidFill>
                            <a:schemeClr val="tx1">
                              <a:lumMod val="90000"/>
                              <a:lumOff val="10000"/>
                            </a:schemeClr>
                          </a:solidFill>
                          <a:latin typeface="+mn-lt"/>
                          <a:ea typeface="+mn-ea"/>
                          <a:cs typeface="Arial" panose="020B0604020202020204" pitchFamily="34" charset="0"/>
                        </a:rPr>
                        <a:t> 72(APAC)/150(Europe)</a:t>
                      </a:r>
                      <a:endParaRPr lang="en-US" sz="1000" b="0" kern="1200" baseline="0" dirty="0">
                        <a:solidFill>
                          <a:schemeClr val="tx1"/>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5"/>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dirty="0">
                          <a:solidFill>
                            <a:schemeClr val="tx1">
                              <a:lumMod val="90000"/>
                              <a:lumOff val="10000"/>
                            </a:schemeClr>
                          </a:solidFill>
                          <a:latin typeface="+mn-lt"/>
                          <a:cs typeface="Arial" pitchFamily="34" charset="0"/>
                        </a:rPr>
                        <a:t>All</a:t>
                      </a:r>
                      <a:r>
                        <a:rPr lang="en-US" sz="1000" b="1" baseline="0" dirty="0">
                          <a:solidFill>
                            <a:schemeClr val="tx1">
                              <a:lumMod val="90000"/>
                              <a:lumOff val="10000"/>
                            </a:schemeClr>
                          </a:solidFill>
                          <a:latin typeface="+mn-lt"/>
                          <a:cs typeface="Arial" pitchFamily="34" charset="0"/>
                        </a:rPr>
                        <a:t> </a:t>
                      </a:r>
                      <a:r>
                        <a:rPr lang="en-US" sz="1000" b="1" dirty="0">
                          <a:solidFill>
                            <a:schemeClr val="tx1">
                              <a:lumMod val="90000"/>
                              <a:lumOff val="10000"/>
                            </a:schemeClr>
                          </a:solidFill>
                          <a:latin typeface="+mn-lt"/>
                          <a:cs typeface="Arial" pitchFamily="34" charset="0"/>
                        </a:rPr>
                        <a:t>Technologies: </a:t>
                      </a:r>
                      <a:r>
                        <a:rPr lang="en-US" sz="1000" b="0" dirty="0">
                          <a:solidFill>
                            <a:schemeClr val="tx1">
                              <a:lumMod val="90000"/>
                              <a:lumOff val="10000"/>
                            </a:schemeClr>
                          </a:solidFill>
                          <a:latin typeface="+mn-lt"/>
                          <a:cs typeface="Arial" pitchFamily="34" charset="0"/>
                        </a:rPr>
                        <a:t>Salesforce, Fuse, SAP</a:t>
                      </a: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6"/>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dirty="0">
                          <a:solidFill>
                            <a:schemeClr val="tx1">
                              <a:lumMod val="90000"/>
                              <a:lumOff val="10000"/>
                            </a:schemeClr>
                          </a:solidFill>
                          <a:latin typeface="+mn-lt"/>
                          <a:cs typeface="Arial" panose="020B0604020202020204" pitchFamily="34" charset="0"/>
                        </a:rPr>
                        <a:t>Account  Manager:  </a:t>
                      </a:r>
                      <a:r>
                        <a:rPr lang="en-US" sz="1000" b="0" dirty="0">
                          <a:solidFill>
                            <a:schemeClr val="tx1">
                              <a:lumMod val="90000"/>
                              <a:lumOff val="10000"/>
                            </a:schemeClr>
                          </a:solidFill>
                          <a:latin typeface="+mn-lt"/>
                          <a:cs typeface="Arial" panose="020B0604020202020204" pitchFamily="34" charset="0"/>
                        </a:rPr>
                        <a:t>Rajesh Dubey(APAC)/</a:t>
                      </a:r>
                      <a:r>
                        <a:rPr lang="es-ES" sz="1000" b="0" dirty="0">
                          <a:solidFill>
                            <a:schemeClr val="tx1">
                              <a:lumMod val="90000"/>
                              <a:lumOff val="10000"/>
                            </a:schemeClr>
                          </a:solidFill>
                          <a:latin typeface="+mn-lt"/>
                          <a:cs typeface="Arial" panose="020B0604020202020204" pitchFamily="34" charset="0"/>
                        </a:rPr>
                        <a:t>Cuello De </a:t>
                      </a:r>
                      <a:r>
                        <a:rPr lang="es-ES" sz="1000" b="0" dirty="0" err="1">
                          <a:solidFill>
                            <a:schemeClr val="tx1">
                              <a:lumMod val="90000"/>
                              <a:lumOff val="10000"/>
                            </a:schemeClr>
                          </a:solidFill>
                          <a:latin typeface="+mn-lt"/>
                          <a:cs typeface="Arial" panose="020B0604020202020204" pitchFamily="34" charset="0"/>
                        </a:rPr>
                        <a:t>Andres</a:t>
                      </a:r>
                      <a:r>
                        <a:rPr lang="es-ES" sz="1000" b="0" dirty="0">
                          <a:solidFill>
                            <a:schemeClr val="tx1">
                              <a:lumMod val="90000"/>
                              <a:lumOff val="10000"/>
                            </a:schemeClr>
                          </a:solidFill>
                          <a:latin typeface="+mn-lt"/>
                          <a:cs typeface="Arial" panose="020B0604020202020204" pitchFamily="34" charset="0"/>
                        </a:rPr>
                        <a:t>, Pablo pablo.cuello@capgemini.com (</a:t>
                      </a:r>
                      <a:r>
                        <a:rPr lang="es-ES" sz="1000" b="0" dirty="0" err="1">
                          <a:solidFill>
                            <a:schemeClr val="tx1">
                              <a:lumMod val="90000"/>
                              <a:lumOff val="10000"/>
                            </a:schemeClr>
                          </a:solidFill>
                          <a:latin typeface="+mn-lt"/>
                          <a:cs typeface="Arial" panose="020B0604020202020204" pitchFamily="34" charset="0"/>
                        </a:rPr>
                        <a:t>Europe</a:t>
                      </a:r>
                      <a:r>
                        <a:rPr lang="es-ES" sz="1000" b="0" dirty="0">
                          <a:solidFill>
                            <a:schemeClr val="tx1">
                              <a:lumMod val="90000"/>
                              <a:lumOff val="10000"/>
                            </a:schemeClr>
                          </a:solidFill>
                          <a:latin typeface="+mn-lt"/>
                          <a:cs typeface="Arial" panose="020B0604020202020204" pitchFamily="34" charset="0"/>
                        </a:rPr>
                        <a:t>)</a:t>
                      </a:r>
                      <a:endParaRPr lang="en-US" sz="1000" b="0" kern="1200" baseline="0" dirty="0">
                        <a:solidFill>
                          <a:schemeClr val="tx1">
                            <a:lumMod val="90000"/>
                            <a:lumOff val="10000"/>
                          </a:schemeClr>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8"/>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dirty="0">
                          <a:solidFill>
                            <a:schemeClr val="tx1">
                              <a:lumMod val="90000"/>
                              <a:lumOff val="10000"/>
                            </a:schemeClr>
                          </a:solidFill>
                          <a:latin typeface="+mn-lt"/>
                          <a:cs typeface="Arial" panose="020B0604020202020204" pitchFamily="34" charset="0"/>
                        </a:rPr>
                        <a:t>Engagement  Manager / Contacts: </a:t>
                      </a:r>
                      <a:r>
                        <a:rPr lang="en-US" sz="1000" b="0" dirty="0" err="1">
                          <a:solidFill>
                            <a:schemeClr val="tx1">
                              <a:lumMod val="90000"/>
                              <a:lumOff val="10000"/>
                            </a:schemeClr>
                          </a:solidFill>
                          <a:latin typeface="+mn-lt"/>
                          <a:cs typeface="Arial" panose="020B0604020202020204" pitchFamily="34" charset="0"/>
                        </a:rPr>
                        <a:t>Zahida</a:t>
                      </a:r>
                      <a:r>
                        <a:rPr lang="en-US" sz="1000" b="0" dirty="0">
                          <a:solidFill>
                            <a:schemeClr val="tx1">
                              <a:lumMod val="90000"/>
                              <a:lumOff val="10000"/>
                            </a:schemeClr>
                          </a:solidFill>
                          <a:latin typeface="+mn-lt"/>
                          <a:cs typeface="Arial" panose="020B0604020202020204" pitchFamily="34" charset="0"/>
                        </a:rPr>
                        <a:t> </a:t>
                      </a:r>
                      <a:r>
                        <a:rPr lang="en-US" sz="1000" b="0" dirty="0" err="1">
                          <a:solidFill>
                            <a:schemeClr val="tx1">
                              <a:lumMod val="90000"/>
                              <a:lumOff val="10000"/>
                            </a:schemeClr>
                          </a:solidFill>
                          <a:latin typeface="+mn-lt"/>
                          <a:cs typeface="Arial" panose="020B0604020202020204" pitchFamily="34" charset="0"/>
                        </a:rPr>
                        <a:t>Mutalib</a:t>
                      </a:r>
                      <a:r>
                        <a:rPr lang="en-US" sz="1000" b="0" dirty="0">
                          <a:solidFill>
                            <a:schemeClr val="tx1">
                              <a:lumMod val="90000"/>
                              <a:lumOff val="10000"/>
                            </a:schemeClr>
                          </a:solidFill>
                          <a:latin typeface="+mn-lt"/>
                          <a:cs typeface="Arial" panose="020B0604020202020204" pitchFamily="34" charset="0"/>
                        </a:rPr>
                        <a:t> (APAC)/Joshi, Anand anand.b.joshi@capgemini.com (Europe)</a:t>
                      </a:r>
                      <a:endParaRPr lang="en-US" sz="1000" b="0" kern="1200" dirty="0">
                        <a:solidFill>
                          <a:schemeClr val="tx1">
                            <a:lumMod val="90000"/>
                            <a:lumOff val="10000"/>
                          </a:schemeClr>
                        </a:solidFill>
                        <a:latin typeface="+mn-lt"/>
                        <a:ea typeface="+mn-ea"/>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9"/>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kern="1200" dirty="0">
                          <a:solidFill>
                            <a:schemeClr val="tx1">
                              <a:lumMod val="90000"/>
                              <a:lumOff val="10000"/>
                            </a:schemeClr>
                          </a:solidFill>
                          <a:latin typeface="+mn-lt"/>
                          <a:ea typeface="+mn-ea"/>
                          <a:cs typeface="Arial" pitchFamily="34" charset="0"/>
                        </a:rPr>
                        <a:t>Callable</a:t>
                      </a:r>
                      <a:r>
                        <a:rPr lang="en-US" sz="1000" b="1" kern="1200" baseline="0" dirty="0">
                          <a:solidFill>
                            <a:schemeClr val="tx1">
                              <a:lumMod val="90000"/>
                              <a:lumOff val="10000"/>
                            </a:schemeClr>
                          </a:solidFill>
                          <a:latin typeface="+mn-lt"/>
                          <a:ea typeface="+mn-ea"/>
                          <a:cs typeface="Arial" pitchFamily="34" charset="0"/>
                        </a:rPr>
                        <a:t> (Y/N):  </a:t>
                      </a:r>
                      <a:r>
                        <a:rPr lang="en-US" sz="1000" b="0" kern="1200" baseline="0" dirty="0">
                          <a:solidFill>
                            <a:schemeClr val="tx1">
                              <a:lumMod val="90000"/>
                              <a:lumOff val="10000"/>
                            </a:schemeClr>
                          </a:solidFill>
                          <a:latin typeface="+mn-lt"/>
                          <a:ea typeface="+mn-ea"/>
                          <a:cs typeface="Arial" pitchFamily="34" charset="0"/>
                        </a:rPr>
                        <a:t>N</a:t>
                      </a:r>
                      <a:endParaRPr lang="en-US" sz="1000" b="0" kern="1200" dirty="0">
                        <a:solidFill>
                          <a:schemeClr val="tx1"/>
                        </a:solidFill>
                        <a:latin typeface="+mn-lt"/>
                        <a:ea typeface="+mn-ea"/>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10"/>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a:solidFill>
                            <a:schemeClr val="tx1">
                              <a:lumMod val="90000"/>
                              <a:lumOff val="10000"/>
                            </a:schemeClr>
                          </a:solidFill>
                          <a:latin typeface="+mn-lt"/>
                          <a:cs typeface="Arial" panose="020B0604020202020204" pitchFamily="34" charset="0"/>
                        </a:rPr>
                        <a:t>If Callable, Callable contact:</a:t>
                      </a:r>
                      <a:r>
                        <a:rPr lang="en-US" sz="1000" b="1" baseline="0">
                          <a:solidFill>
                            <a:schemeClr val="tx1">
                              <a:lumMod val="90000"/>
                              <a:lumOff val="10000"/>
                            </a:schemeClr>
                          </a:solidFill>
                          <a:latin typeface="+mn-lt"/>
                          <a:cs typeface="Arial" panose="020B0604020202020204" pitchFamily="34" charset="0"/>
                        </a:rPr>
                        <a:t> </a:t>
                      </a:r>
                      <a:endParaRPr lang="en-US" sz="1000" b="0" kern="1200">
                        <a:solidFill>
                          <a:srgbClr val="FF0000"/>
                        </a:solidFill>
                        <a:latin typeface="+mn-lt"/>
                        <a:ea typeface="+mn-ea"/>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11"/>
                  </a:ext>
                </a:extLst>
              </a:tr>
              <a:tr h="317920">
                <a:tc>
                  <a:txBody>
                    <a:body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dirty="0">
                          <a:solidFill>
                            <a:schemeClr val="tx1">
                              <a:lumMod val="90000"/>
                              <a:lumOff val="10000"/>
                            </a:schemeClr>
                          </a:solidFill>
                          <a:latin typeface="+mn-lt"/>
                          <a:cs typeface="Arial" panose="020B0604020202020204" pitchFamily="34" charset="0"/>
                        </a:rPr>
                        <a:t>Reference</a:t>
                      </a:r>
                      <a:r>
                        <a:rPr lang="en-US" sz="1000" b="1" baseline="0" dirty="0">
                          <a:solidFill>
                            <a:schemeClr val="tx1">
                              <a:lumMod val="90000"/>
                              <a:lumOff val="10000"/>
                            </a:schemeClr>
                          </a:solidFill>
                          <a:latin typeface="+mn-lt"/>
                          <a:cs typeface="Arial" panose="020B0604020202020204" pitchFamily="34" charset="0"/>
                        </a:rPr>
                        <a:t> last update</a:t>
                      </a:r>
                      <a:r>
                        <a:rPr lang="en-US" sz="1000" b="1" dirty="0">
                          <a:solidFill>
                            <a:schemeClr val="tx1">
                              <a:lumMod val="90000"/>
                              <a:lumOff val="10000"/>
                            </a:schemeClr>
                          </a:solidFill>
                          <a:latin typeface="+mn-lt"/>
                          <a:cs typeface="Arial" panose="020B0604020202020204" pitchFamily="34" charset="0"/>
                        </a:rPr>
                        <a:t>: </a:t>
                      </a:r>
                      <a:endParaRPr lang="en-US" sz="1000" b="0" kern="1200" dirty="0">
                        <a:solidFill>
                          <a:schemeClr val="tx1">
                            <a:lumMod val="90000"/>
                            <a:lumOff val="10000"/>
                          </a:schemeClr>
                        </a:solidFill>
                        <a:latin typeface="+mn-lt"/>
                        <a:ea typeface="+mn-ea"/>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256019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lectric car being charged">
            <a:extLst>
              <a:ext uri="{FF2B5EF4-FFF2-40B4-BE49-F238E27FC236}">
                <a16:creationId xmlns:a16="http://schemas.microsoft.com/office/drawing/2014/main" id="{77BB7506-F77A-4085-35E6-15B446D3201F}"/>
              </a:ext>
            </a:extLst>
          </p:cNvPr>
          <p:cNvPicPr>
            <a:picLocks noChangeAspect="1"/>
          </p:cNvPicPr>
          <p:nvPr/>
        </p:nvPicPr>
        <p:blipFill rotWithShape="1">
          <a:blip r:embed="rId4">
            <a:extLst>
              <a:ext uri="{28A0092B-C50C-407E-A947-70E740481C1C}">
                <a14:useLocalDpi xmlns:a14="http://schemas.microsoft.com/office/drawing/2010/main" val="0"/>
              </a:ext>
            </a:extLst>
          </a:blip>
          <a:srcRect l="25666" r="20480"/>
          <a:stretch/>
        </p:blipFill>
        <p:spPr>
          <a:xfrm>
            <a:off x="5793" y="0"/>
            <a:ext cx="5709834" cy="6858000"/>
          </a:xfrm>
          <a:prstGeom prst="rect">
            <a:avLst/>
          </a:prstGeom>
        </p:spPr>
      </p:pic>
      <p:graphicFrame>
        <p:nvGraphicFramePr>
          <p:cNvPr id="11" name="Object 10" hidden="1"/>
          <p:cNvGraphicFramePr>
            <a:graphicFrameLocks noChangeAspect="1"/>
          </p:cNvGraphicFramePr>
          <p:nvPr>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 imgW="360" imgH="360" progId="TCLayout.ActiveDocument.1">
                  <p:embed/>
                </p:oleObj>
              </mc:Choice>
              <mc:Fallback>
                <p:oleObj name="think-cell Slide" r:id="rId5" imgW="360" imgH="360" progId="TCLayout.ActiveDocument.1">
                  <p:embed/>
                  <p:pic>
                    <p:nvPicPr>
                      <p:cNvPr id="11" name="Object 10"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8" y="1589"/>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2" name="Group 61">
            <a:extLst>
              <a:ext uri="{FF2B5EF4-FFF2-40B4-BE49-F238E27FC236}">
                <a16:creationId xmlns:a16="http://schemas.microsoft.com/office/drawing/2014/main" id="{7F02F0C4-513C-4C25-91A7-52EB1561E7AC}"/>
              </a:ext>
            </a:extLst>
          </p:cNvPr>
          <p:cNvGrpSpPr/>
          <p:nvPr/>
        </p:nvGrpSpPr>
        <p:grpSpPr>
          <a:xfrm>
            <a:off x="6034035" y="4671977"/>
            <a:ext cx="1696939" cy="381000"/>
            <a:chOff x="5638800" y="4800600"/>
            <a:chExt cx="1696939" cy="381000"/>
          </a:xfrm>
        </p:grpSpPr>
        <p:sp>
          <p:nvSpPr>
            <p:cNvPr id="18" name="Rectangle 17">
              <a:extLst>
                <a:ext uri="{FF2B5EF4-FFF2-40B4-BE49-F238E27FC236}">
                  <a16:creationId xmlns:a16="http://schemas.microsoft.com/office/drawing/2014/main" id="{68FDB034-4EC6-4A76-BDE7-84580B73EE6A}"/>
                </a:ext>
              </a:extLst>
            </p:cNvPr>
            <p:cNvSpPr/>
            <p:nvPr/>
          </p:nvSpPr>
          <p:spPr>
            <a:xfrm>
              <a:off x="5638800" y="4800600"/>
              <a:ext cx="1696939" cy="369332"/>
            </a:xfrm>
            <a:prstGeom prst="rect">
              <a:avLst/>
            </a:prstGeom>
            <a:ln>
              <a:noFill/>
            </a:ln>
          </p:spPr>
          <p:txBody>
            <a:bodyPr wrap="none" lIns="0" tIns="45720" rIns="91440" bIns="45720" anchor="t">
              <a:spAutoFit/>
            </a:bodyPr>
            <a:lstStyle/>
            <a:p>
              <a:pPr defTabSz="607918">
                <a:defRPr/>
              </a:pPr>
              <a:r>
                <a:rPr lang="fr-FR">
                  <a:solidFill>
                    <a:schemeClr val="accent1"/>
                  </a:solidFill>
                  <a:latin typeface="+mj-lt"/>
                  <a:ea typeface="Verdana"/>
                </a:rPr>
                <a:t>Business Value</a:t>
              </a:r>
            </a:p>
          </p:txBody>
        </p:sp>
        <p:cxnSp>
          <p:nvCxnSpPr>
            <p:cNvPr id="30" name="Connecteur droit 58"/>
            <p:cNvCxnSpPr/>
            <p:nvPr/>
          </p:nvCxnSpPr>
          <p:spPr>
            <a:xfrm>
              <a:off x="5638800" y="5181600"/>
              <a:ext cx="576064" cy="0"/>
            </a:xfrm>
            <a:prstGeom prst="line">
              <a:avLst/>
            </a:prstGeom>
            <a:ln w="19050" cap="flat" cmpd="sng" algn="ctr">
              <a:solidFill>
                <a:schemeClr val="accent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55" name="Group 54">
            <a:extLst>
              <a:ext uri="{FF2B5EF4-FFF2-40B4-BE49-F238E27FC236}">
                <a16:creationId xmlns:a16="http://schemas.microsoft.com/office/drawing/2014/main" id="{8CB1252D-9D53-208D-41E8-89A7283226F9}"/>
              </a:ext>
            </a:extLst>
          </p:cNvPr>
          <p:cNvGrpSpPr/>
          <p:nvPr/>
        </p:nvGrpSpPr>
        <p:grpSpPr>
          <a:xfrm>
            <a:off x="6034035" y="652347"/>
            <a:ext cx="1167948" cy="369332"/>
            <a:chOff x="6034035" y="634363"/>
            <a:chExt cx="1167948" cy="369332"/>
          </a:xfrm>
        </p:grpSpPr>
        <p:sp>
          <p:nvSpPr>
            <p:cNvPr id="67" name="Rectangle 66"/>
            <p:cNvSpPr/>
            <p:nvPr/>
          </p:nvSpPr>
          <p:spPr>
            <a:xfrm>
              <a:off x="6034035" y="634363"/>
              <a:ext cx="1167948" cy="369332"/>
            </a:xfrm>
            <a:prstGeom prst="rect">
              <a:avLst/>
            </a:prstGeom>
          </p:spPr>
          <p:txBody>
            <a:bodyPr wrap="none" lIns="0" tIns="45720" rIns="91440" bIns="45720" anchor="t">
              <a:spAutoFit/>
            </a:bodyPr>
            <a:lstStyle/>
            <a:p>
              <a:pPr marL="0" marR="0" lvl="0" indent="0" algn="l" defTabSz="607918" rtl="0" eaLnBrk="1" fontAlgn="auto" latinLnBrk="0" hangingPunct="1">
                <a:lnSpc>
                  <a:spcPct val="100000"/>
                </a:lnSpc>
                <a:spcBef>
                  <a:spcPts val="0"/>
                </a:spcBef>
                <a:spcAft>
                  <a:spcPts val="0"/>
                </a:spcAft>
                <a:buClrTx/>
                <a:buSzTx/>
                <a:buFontTx/>
                <a:buNone/>
                <a:tabLst/>
                <a:defRPr/>
              </a:pPr>
              <a:r>
                <a:rPr kumimoji="0" lang="fr-FR" sz="1800" i="0" u="none" strike="noStrike" kern="1200" cap="none" spc="0" normalizeH="0" baseline="0" noProof="0">
                  <a:ln>
                    <a:noFill/>
                  </a:ln>
                  <a:solidFill>
                    <a:schemeClr val="accent1"/>
                  </a:solidFill>
                  <a:effectLst/>
                  <a:uLnTx/>
                  <a:uFillTx/>
                  <a:latin typeface="+mj-lt"/>
                  <a:ea typeface="Verdana"/>
                  <a:cs typeface="Verdana" pitchFamily="34" charset="0"/>
                </a:rPr>
                <a:t>Challenge</a:t>
              </a:r>
              <a:endParaRPr lang="fr-FR" sz="1800" i="0" u="none" strike="noStrike" kern="1200" cap="none" spc="0" normalizeH="0" baseline="0" noProof="0">
                <a:ln>
                  <a:noFill/>
                </a:ln>
                <a:solidFill>
                  <a:schemeClr val="accent1"/>
                </a:solidFill>
                <a:effectLst/>
                <a:uLnTx/>
                <a:uFillTx/>
                <a:latin typeface="+mj-lt"/>
                <a:ea typeface="Verdana"/>
                <a:cs typeface="Verdana" pitchFamily="34" charset="0"/>
              </a:endParaRPr>
            </a:p>
          </p:txBody>
        </p:sp>
        <p:cxnSp>
          <p:nvCxnSpPr>
            <p:cNvPr id="34" name="Connecteur droit 58"/>
            <p:cNvCxnSpPr/>
            <p:nvPr/>
          </p:nvCxnSpPr>
          <p:spPr>
            <a:xfrm>
              <a:off x="6034035" y="997310"/>
              <a:ext cx="576064" cy="0"/>
            </a:xfrm>
            <a:prstGeom prst="line">
              <a:avLst/>
            </a:prstGeom>
            <a:ln w="19050" cap="flat" cmpd="sng" algn="ctr">
              <a:solidFill>
                <a:schemeClr val="accent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B5485A6D-7BFD-7F55-DF62-4A0E49F5F5DF}"/>
              </a:ext>
            </a:extLst>
          </p:cNvPr>
          <p:cNvSpPr txBox="1"/>
          <p:nvPr/>
        </p:nvSpPr>
        <p:spPr>
          <a:xfrm>
            <a:off x="6034036" y="1116089"/>
            <a:ext cx="5709834" cy="730969"/>
          </a:xfrm>
          <a:prstGeom prst="rect">
            <a:avLst/>
          </a:prstGeom>
          <a:noFill/>
        </p:spPr>
        <p:txBody>
          <a:bodyPr wrap="square" lIns="0" tIns="0" rIns="0" bIns="0" rtlCol="0" anchor="t">
            <a:spAutoFit/>
          </a:bodyPr>
          <a:lstStyle/>
          <a:p>
            <a:pPr>
              <a:defRPr/>
            </a:pPr>
            <a:r>
              <a:rPr lang="en-IN" sz="950" dirty="0">
                <a:latin typeface="Ubuntu"/>
              </a:rPr>
              <a:t>The client wanted a solution to tackle the backlog created due to multiple business features and identify a workaround to unblock the business. They wanted to increase the reliability and robustness of the integration layer in the legacy systems by improving the monitoring reactivity, and analysis quality and reducing the number of rejections. Their goal was to improve the quality of the platform on Leads, Sales &amp; other bundles. </a:t>
            </a:r>
          </a:p>
        </p:txBody>
      </p:sp>
      <p:grpSp>
        <p:nvGrpSpPr>
          <p:cNvPr id="26" name="Group 25">
            <a:extLst>
              <a:ext uri="{FF2B5EF4-FFF2-40B4-BE49-F238E27FC236}">
                <a16:creationId xmlns:a16="http://schemas.microsoft.com/office/drawing/2014/main" id="{5F1D1F11-8379-AB05-47B4-F94BBCE3FD1D}"/>
              </a:ext>
            </a:extLst>
          </p:cNvPr>
          <p:cNvGrpSpPr/>
          <p:nvPr/>
        </p:nvGrpSpPr>
        <p:grpSpPr>
          <a:xfrm>
            <a:off x="6382315" y="1846201"/>
            <a:ext cx="5803891" cy="2849694"/>
            <a:chOff x="6382315" y="1846201"/>
            <a:chExt cx="5803891" cy="2849694"/>
          </a:xfrm>
        </p:grpSpPr>
        <p:sp>
          <p:nvSpPr>
            <p:cNvPr id="119" name="Rectangle 118"/>
            <p:cNvSpPr/>
            <p:nvPr/>
          </p:nvSpPr>
          <p:spPr>
            <a:xfrm>
              <a:off x="6463242" y="1846201"/>
              <a:ext cx="4842565" cy="369332"/>
            </a:xfrm>
            <a:prstGeom prst="rect">
              <a:avLst/>
            </a:prstGeom>
          </p:spPr>
          <p:txBody>
            <a:bodyPr wrap="square" lIns="0" tIns="45720" rIns="91440" bIns="45720" anchor="t">
              <a:spAutoFit/>
            </a:bodyPr>
            <a:lstStyle/>
            <a:p>
              <a:pPr defTabSz="607918">
                <a:defRPr/>
              </a:pPr>
              <a:r>
                <a:rPr lang="fr-FR">
                  <a:solidFill>
                    <a:schemeClr val="accent1"/>
                  </a:solidFill>
                  <a:latin typeface="+mj-lt"/>
                  <a:ea typeface="Verdana"/>
                </a:rPr>
                <a:t>Solution</a:t>
              </a:r>
            </a:p>
          </p:txBody>
        </p:sp>
        <p:cxnSp>
          <p:nvCxnSpPr>
            <p:cNvPr id="32" name="Connecteur droit 58"/>
            <p:cNvCxnSpPr>
              <a:cxnSpLocks/>
            </p:cNvCxnSpPr>
            <p:nvPr/>
          </p:nvCxnSpPr>
          <p:spPr>
            <a:xfrm>
              <a:off x="6463242" y="2211329"/>
              <a:ext cx="602829" cy="0"/>
            </a:xfrm>
            <a:prstGeom prst="line">
              <a:avLst/>
            </a:prstGeom>
            <a:ln w="19050" cap="flat" cmpd="sng" algn="ctr">
              <a:solidFill>
                <a:schemeClr val="accent1"/>
              </a:solidFill>
              <a:prstDash val="solid"/>
              <a:miter lim="800000"/>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9F74E86-10C8-2E99-9509-1843E9F8E48E}"/>
                </a:ext>
              </a:extLst>
            </p:cNvPr>
            <p:cNvSpPr txBox="1"/>
            <p:nvPr/>
          </p:nvSpPr>
          <p:spPr>
            <a:xfrm>
              <a:off x="6382315" y="2264460"/>
              <a:ext cx="5803891" cy="2431435"/>
            </a:xfrm>
            <a:prstGeom prst="rect">
              <a:avLst/>
            </a:prstGeom>
            <a:noFill/>
          </p:spPr>
          <p:txBody>
            <a:bodyPr wrap="square" lIns="91440" tIns="45720" rIns="91440" bIns="45720" rtlCol="0" anchor="t">
              <a:spAutoFit/>
            </a:bodyPr>
            <a:lstStyle/>
            <a:p>
              <a:pPr marR="0" lvl="0" algn="l" defTabSz="914400" rtl="0" eaLnBrk="1" fontAlgn="auto" latinLnBrk="0" hangingPunct="1">
                <a:lnSpc>
                  <a:spcPct val="100000"/>
                </a:lnSpc>
                <a:spcBef>
                  <a:spcPts val="0"/>
                </a:spcBef>
                <a:spcAft>
                  <a:spcPts val="0"/>
                </a:spcAft>
                <a:buClrTx/>
                <a:buSzTx/>
                <a:tabLst/>
                <a:defRPr/>
              </a:pPr>
              <a:r>
                <a:rPr kumimoji="0" lang="en-IN" sz="950" i="0" u="none" strike="noStrike" kern="1200" cap="none" spc="0" normalizeH="0" baseline="0" noProof="0" dirty="0">
                  <a:ln>
                    <a:noFill/>
                  </a:ln>
                  <a:effectLst/>
                  <a:uLnTx/>
                  <a:uFillTx/>
                  <a:latin typeface="Ubuntu"/>
                  <a:ea typeface="+mn-ea"/>
                  <a:cs typeface="+mn-cs"/>
                </a:rPr>
                <a:t>Capgemini helped the client </a:t>
              </a:r>
              <a:r>
                <a:rPr lang="en-IN" sz="950" dirty="0">
                  <a:latin typeface="Ubuntu"/>
                </a:rPr>
                <a:t>through</a:t>
              </a:r>
              <a:r>
                <a:rPr kumimoji="0" lang="en-IN" sz="950" i="0" u="none" strike="noStrike" kern="1200" cap="none" spc="0" normalizeH="0" baseline="0" noProof="0" dirty="0">
                  <a:ln>
                    <a:noFill/>
                  </a:ln>
                  <a:effectLst/>
                  <a:uLnTx/>
                  <a:uFillTx/>
                  <a:latin typeface="Ubuntu"/>
                  <a:ea typeface="+mn-ea"/>
                  <a:cs typeface="+mn-cs"/>
                </a:rPr>
                <a:t>:</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950" b="1" i="0" u="none" strike="noStrike" kern="1200" cap="none" spc="0" normalizeH="0" baseline="0" noProof="0" dirty="0">
                  <a:ln>
                    <a:noFill/>
                  </a:ln>
                  <a:solidFill>
                    <a:schemeClr val="accent1"/>
                  </a:solidFill>
                  <a:effectLst/>
                  <a:uLnTx/>
                  <a:uFillTx/>
                  <a:latin typeface="Ubuntu"/>
                  <a:ea typeface="+mn-ea"/>
                  <a:cs typeface="+mn-cs"/>
                </a:rPr>
                <a:t>Optimal application </a:t>
              </a:r>
              <a:r>
                <a:rPr kumimoji="0" lang="en-IN" sz="950" i="0" u="none" strike="noStrike" kern="1200" cap="none" spc="0" normalizeH="0" baseline="0" noProof="0" dirty="0">
                  <a:ln>
                    <a:noFill/>
                  </a:ln>
                  <a:effectLst/>
                  <a:uLnTx/>
                  <a:uFillTx/>
                  <a:latin typeface="Ubuntu"/>
                  <a:ea typeface="+mn-ea"/>
                  <a:cs typeface="+mn-cs"/>
                </a:rPr>
                <a:t>and </a:t>
              </a:r>
              <a:r>
                <a:rPr kumimoji="0" lang="en-IN" sz="950" b="1" i="0" u="none" strike="noStrike" kern="1200" cap="none" spc="0" normalizeH="0" baseline="0" noProof="0" dirty="0">
                  <a:ln>
                    <a:noFill/>
                  </a:ln>
                  <a:solidFill>
                    <a:schemeClr val="accent1"/>
                  </a:solidFill>
                  <a:effectLst/>
                  <a:uLnTx/>
                  <a:uFillTx/>
                  <a:latin typeface="Ubuntu"/>
                  <a:ea typeface="+mn-ea"/>
                  <a:cs typeface="+mn-cs"/>
                </a:rPr>
                <a:t>environment management</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950" b="1" i="0" u="none" strike="noStrike" kern="1200" cap="none" spc="0" normalizeH="0" baseline="0" noProof="0" dirty="0">
                  <a:ln>
                    <a:noFill/>
                  </a:ln>
                  <a:solidFill>
                    <a:schemeClr val="accent1"/>
                  </a:solidFill>
                  <a:effectLst/>
                  <a:uLnTx/>
                  <a:uFillTx/>
                  <a:latin typeface="Ubuntu"/>
                  <a:ea typeface="+mn-ea"/>
                  <a:cs typeface="+mn-cs"/>
                </a:rPr>
                <a:t>Reducing downtime </a:t>
              </a:r>
              <a:r>
                <a:rPr kumimoji="0" lang="en-IN" sz="950" i="0" u="none" strike="noStrike" kern="1200" cap="none" spc="0" normalizeH="0" baseline="0" noProof="0" dirty="0">
                  <a:ln>
                    <a:noFill/>
                  </a:ln>
                  <a:effectLst/>
                  <a:uLnTx/>
                  <a:uFillTx/>
                  <a:latin typeface="Ubuntu"/>
                  <a:ea typeface="+mn-ea"/>
                  <a:cs typeface="+mn-cs"/>
                </a:rPr>
                <a:t>through proactive monitoring and a preventative approach without hampering user journey</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950" b="1" i="0" u="none" strike="noStrike" kern="1200" cap="none" spc="0" normalizeH="0" baseline="0" noProof="0" dirty="0">
                  <a:ln>
                    <a:noFill/>
                  </a:ln>
                  <a:solidFill>
                    <a:schemeClr val="accent1"/>
                  </a:solidFill>
                  <a:effectLst/>
                  <a:uLnTx/>
                  <a:uFillTx/>
                  <a:latin typeface="Ubuntu"/>
                  <a:ea typeface="+mn-ea"/>
                  <a:cs typeface="+mn-cs"/>
                </a:rPr>
                <a:t>Reducing cost of ownership </a:t>
              </a:r>
              <a:r>
                <a:rPr kumimoji="0" lang="en-IN" sz="950" i="0" u="none" strike="noStrike" kern="1200" cap="none" spc="0" normalizeH="0" baseline="0" noProof="0" dirty="0">
                  <a:ln>
                    <a:noFill/>
                  </a:ln>
                  <a:effectLst/>
                  <a:uLnTx/>
                  <a:uFillTx/>
                  <a:latin typeface="Ubuntu"/>
                  <a:ea typeface="+mn-ea"/>
                  <a:cs typeface="+mn-cs"/>
                </a:rPr>
                <a:t>and making it predictable</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950" b="1" i="0" u="none" strike="noStrike" kern="1200" cap="none" spc="0" normalizeH="0" baseline="0" noProof="0" dirty="0">
                  <a:ln>
                    <a:noFill/>
                  </a:ln>
                  <a:solidFill>
                    <a:schemeClr val="accent1"/>
                  </a:solidFill>
                  <a:effectLst/>
                  <a:uLnTx/>
                  <a:uFillTx/>
                  <a:latin typeface="Ubuntu"/>
                  <a:ea typeface="+mn-ea"/>
                  <a:cs typeface="+mn-cs"/>
                </a:rPr>
                <a:t>Freeing IT Staff </a:t>
              </a:r>
              <a:r>
                <a:rPr kumimoji="0" lang="en-IN" sz="950" i="0" u="none" strike="noStrike" kern="1200" cap="none" spc="0" normalizeH="0" baseline="0" noProof="0" dirty="0">
                  <a:ln>
                    <a:noFill/>
                  </a:ln>
                  <a:effectLst/>
                  <a:uLnTx/>
                  <a:uFillTx/>
                  <a:latin typeface="Ubuntu"/>
                  <a:ea typeface="+mn-ea"/>
                  <a:cs typeface="+mn-cs"/>
                </a:rPr>
                <a:t>to work on transformational activities for improved business outcomes</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950" i="0" u="none" strike="noStrike" kern="1200" cap="none" spc="0" normalizeH="0" baseline="0" noProof="0" dirty="0">
                  <a:ln>
                    <a:noFill/>
                  </a:ln>
                  <a:effectLst/>
                  <a:uLnTx/>
                  <a:uFillTx/>
                  <a:latin typeface="Ubuntu"/>
                  <a:ea typeface="+mn-ea"/>
                  <a:cs typeface="+mn-cs"/>
                </a:rPr>
                <a:t>Improving </a:t>
              </a:r>
              <a:r>
                <a:rPr kumimoji="0" lang="en-IN" sz="950" b="1" i="0" u="none" strike="noStrike" kern="1200" cap="none" spc="0" normalizeH="0" baseline="0" noProof="0" dirty="0">
                  <a:ln>
                    <a:noFill/>
                  </a:ln>
                  <a:solidFill>
                    <a:schemeClr val="accent1"/>
                  </a:solidFill>
                  <a:effectLst/>
                  <a:uLnTx/>
                  <a:uFillTx/>
                  <a:latin typeface="Ubuntu"/>
                  <a:ea typeface="+mn-ea"/>
                  <a:cs typeface="+mn-cs"/>
                </a:rPr>
                <a:t>reporting and logging solutions </a:t>
              </a:r>
              <a:r>
                <a:rPr kumimoji="0" lang="en-IN" sz="950" i="0" u="none" strike="noStrike" kern="1200" cap="none" spc="0" normalizeH="0" baseline="0" noProof="0" dirty="0">
                  <a:ln>
                    <a:noFill/>
                  </a:ln>
                  <a:effectLst/>
                  <a:uLnTx/>
                  <a:uFillTx/>
                  <a:latin typeface="Ubuntu"/>
                  <a:ea typeface="+mn-ea"/>
                  <a:cs typeface="+mn-cs"/>
                </a:rPr>
                <a:t>for taskforce</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950" i="0" u="none" strike="noStrike" kern="1200" cap="none" spc="0" normalizeH="0" baseline="0" noProof="0" dirty="0">
                  <a:ln>
                    <a:noFill/>
                  </a:ln>
                  <a:effectLst/>
                  <a:uLnTx/>
                  <a:uFillTx/>
                  <a:latin typeface="Ubuntu"/>
                  <a:ea typeface="+mn-ea"/>
                  <a:cs typeface="+mn-cs"/>
                </a:rPr>
                <a:t>Making active contribution to </a:t>
              </a:r>
              <a:r>
                <a:rPr kumimoji="0" lang="en-IN" sz="950" b="1" i="0" u="none" strike="noStrike" kern="1200" cap="none" spc="0" normalizeH="0" baseline="0" noProof="0" dirty="0">
                  <a:ln>
                    <a:noFill/>
                  </a:ln>
                  <a:solidFill>
                    <a:schemeClr val="accent1"/>
                  </a:solidFill>
                  <a:effectLst/>
                  <a:uLnTx/>
                  <a:uFillTx/>
                  <a:latin typeface="Ubuntu"/>
                  <a:ea typeface="+mn-ea"/>
                  <a:cs typeface="+mn-cs"/>
                </a:rPr>
                <a:t>DA: Design Authority/ EDA: Extended Design Authority forums</a:t>
              </a:r>
              <a:r>
                <a:rPr kumimoji="0" lang="en-IN" sz="950" b="1" i="0" u="none" strike="noStrike" kern="1200" cap="none" spc="0" normalizeH="0" baseline="0" noProof="0" dirty="0">
                  <a:ln>
                    <a:noFill/>
                  </a:ln>
                  <a:effectLst/>
                  <a:uLnTx/>
                  <a:uFillTx/>
                  <a:latin typeface="Ubuntu"/>
                  <a:ea typeface="+mn-ea"/>
                  <a:cs typeface="+mn-cs"/>
                </a:rPr>
                <a:t> </a:t>
              </a:r>
              <a:r>
                <a:rPr kumimoji="0" lang="en-IN" sz="950" i="0" u="none" strike="noStrike" kern="1200" cap="none" spc="0" normalizeH="0" baseline="0" noProof="0" dirty="0">
                  <a:ln>
                    <a:noFill/>
                  </a:ln>
                  <a:effectLst/>
                  <a:uLnTx/>
                  <a:uFillTx/>
                  <a:latin typeface="Ubuntu"/>
                  <a:ea typeface="+mn-ea"/>
                  <a:cs typeface="+mn-cs"/>
                </a:rPr>
                <a:t>as part of innovation/re-engineering exercise</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950" i="0" u="none" strike="noStrike" kern="1200" cap="none" spc="0" normalizeH="0" baseline="0" noProof="0" dirty="0">
                  <a:ln>
                    <a:noFill/>
                  </a:ln>
                  <a:effectLst/>
                  <a:uLnTx/>
                  <a:uFillTx/>
                  <a:latin typeface="Ubuntu"/>
                  <a:ea typeface="+mn-ea"/>
                  <a:cs typeface="+mn-cs"/>
                </a:rPr>
                <a:t>Sharing single customer view through all activities</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950" i="0" u="none" strike="noStrike" kern="1200" cap="none" spc="0" normalizeH="0" baseline="0" noProof="0" dirty="0">
                  <a:ln>
                    <a:noFill/>
                  </a:ln>
                  <a:effectLst/>
                  <a:uLnTx/>
                  <a:uFillTx/>
                  <a:latin typeface="Ubuntu"/>
                  <a:ea typeface="+mn-ea"/>
                  <a:cs typeface="+mn-cs"/>
                </a:rPr>
                <a:t>Targeting and automating </a:t>
              </a:r>
              <a:r>
                <a:rPr kumimoji="0" lang="en-IN" sz="950" b="1" i="0" u="none" strike="noStrike" kern="1200" cap="none" spc="0" normalizeH="0" baseline="0" noProof="0" dirty="0">
                  <a:ln>
                    <a:noFill/>
                  </a:ln>
                  <a:solidFill>
                    <a:schemeClr val="accent1"/>
                  </a:solidFill>
                  <a:effectLst/>
                  <a:uLnTx/>
                  <a:uFillTx/>
                  <a:latin typeface="Ubuntu"/>
                  <a:ea typeface="+mn-ea"/>
                  <a:cs typeface="+mn-cs"/>
                </a:rPr>
                <a:t>efficient campaigns</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950" b="1" i="0" u="none" strike="noStrike" kern="1200" cap="none" spc="0" normalizeH="0" baseline="0" noProof="0" dirty="0">
                  <a:ln>
                    <a:noFill/>
                  </a:ln>
                  <a:solidFill>
                    <a:schemeClr val="accent1"/>
                  </a:solidFill>
                  <a:effectLst/>
                  <a:uLnTx/>
                  <a:uFillTx/>
                  <a:latin typeface="Ubuntu"/>
                  <a:ea typeface="+mn-ea"/>
                  <a:cs typeface="+mn-cs"/>
                </a:rPr>
                <a:t>Integrating call centre </a:t>
              </a:r>
              <a:r>
                <a:rPr kumimoji="0" lang="en-IN" sz="950" i="0" u="none" strike="noStrike" kern="1200" cap="none" spc="0" normalizeH="0" baseline="0" noProof="0" dirty="0">
                  <a:ln>
                    <a:noFill/>
                  </a:ln>
                  <a:effectLst/>
                  <a:uLnTx/>
                  <a:uFillTx/>
                  <a:latin typeface="Ubuntu"/>
                  <a:ea typeface="+mn-ea"/>
                  <a:cs typeface="+mn-cs"/>
                </a:rPr>
                <a:t>support in all business processes</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950" b="1" i="0" u="none" strike="noStrike" kern="1200" cap="none" spc="0" normalizeH="0" baseline="0" noProof="0" dirty="0">
                  <a:ln>
                    <a:noFill/>
                  </a:ln>
                  <a:solidFill>
                    <a:schemeClr val="accent1"/>
                  </a:solidFill>
                  <a:effectLst/>
                  <a:uLnTx/>
                  <a:uFillTx/>
                  <a:latin typeface="Ubuntu"/>
                  <a:ea typeface="+mn-ea"/>
                  <a:cs typeface="+mn-cs"/>
                </a:rPr>
                <a:t>Optimizing lead capturing, conversion, automated sales process </a:t>
              </a:r>
              <a:r>
                <a:rPr kumimoji="0" lang="en-IN" sz="950" i="0" u="none" strike="noStrike" kern="1200" cap="none" spc="0" normalizeH="0" baseline="0" noProof="0" dirty="0">
                  <a:ln>
                    <a:noFill/>
                  </a:ln>
                  <a:effectLst/>
                  <a:uLnTx/>
                  <a:uFillTx/>
                  <a:latin typeface="Ubuntu"/>
                  <a:ea typeface="+mn-ea"/>
                  <a:cs typeface="+mn-cs"/>
                </a:rPr>
                <a:t>and reactivate frozen app</a:t>
              </a:r>
            </a:p>
            <a:p>
              <a:pPr marL="171450" marR="0" lvl="0" indent="-171450" algn="l" defTabSz="914400" rtl="0" eaLnBrk="1" fontAlgn="auto" latinLnBrk="0" hangingPunct="1">
                <a:lnSpc>
                  <a:spcPct val="100000"/>
                </a:lnSpc>
                <a:spcBef>
                  <a:spcPts val="0"/>
                </a:spcBef>
                <a:spcAft>
                  <a:spcPts val="0"/>
                </a:spcAft>
                <a:buClr>
                  <a:schemeClr val="accent1"/>
                </a:buClr>
                <a:buSzTx/>
                <a:buFont typeface="Wingdings" panose="05000000000000000000" pitchFamily="2" charset="2"/>
                <a:buChar char="§"/>
                <a:tabLst/>
                <a:defRPr/>
              </a:pPr>
              <a:r>
                <a:rPr kumimoji="0" lang="en-IN" sz="950" i="0" u="none" strike="noStrike" kern="1200" cap="none" spc="0" normalizeH="0" baseline="0" noProof="0" dirty="0">
                  <a:ln>
                    <a:noFill/>
                  </a:ln>
                  <a:effectLst/>
                  <a:uLnTx/>
                  <a:uFillTx/>
                  <a:latin typeface="Ubuntu"/>
                  <a:ea typeface="+mn-ea"/>
                  <a:cs typeface="+mn-cs"/>
                </a:rPr>
                <a:t>Making Integrations: </a:t>
              </a:r>
              <a:r>
                <a:rPr kumimoji="0" lang="en-IN" sz="950" b="1" i="0" u="none" strike="noStrike" kern="1200" cap="none" spc="0" normalizeH="0" baseline="0" noProof="0" dirty="0">
                  <a:ln>
                    <a:noFill/>
                  </a:ln>
                  <a:solidFill>
                    <a:schemeClr val="accent1"/>
                  </a:solidFill>
                  <a:effectLst/>
                  <a:uLnTx/>
                  <a:uFillTx/>
                  <a:latin typeface="Ubuntu"/>
                  <a:ea typeface="+mn-ea"/>
                  <a:cs typeface="+mn-cs"/>
                </a:rPr>
                <a:t>Hybrid iPaaS </a:t>
              </a:r>
              <a:r>
                <a:rPr kumimoji="0" lang="en-IN" sz="950" i="0" u="none" strike="noStrike" kern="1200" cap="none" spc="0" normalizeH="0" baseline="0" noProof="0" dirty="0">
                  <a:ln>
                    <a:noFill/>
                  </a:ln>
                  <a:effectLst/>
                  <a:uLnTx/>
                  <a:uFillTx/>
                  <a:latin typeface="Ubuntu"/>
                  <a:ea typeface="+mn-ea"/>
                  <a:cs typeface="+mn-cs"/>
                </a:rPr>
                <a:t>based on </a:t>
              </a:r>
              <a:r>
                <a:rPr kumimoji="0" lang="en-IN" sz="950" b="1" i="0" u="none" strike="noStrike" kern="1200" cap="none" spc="0" normalizeH="0" baseline="0" noProof="0" dirty="0">
                  <a:ln>
                    <a:noFill/>
                  </a:ln>
                  <a:solidFill>
                    <a:schemeClr val="accent1"/>
                  </a:solidFill>
                  <a:effectLst/>
                  <a:uLnTx/>
                  <a:uFillTx/>
                  <a:latin typeface="Ubuntu"/>
                  <a:ea typeface="+mn-ea"/>
                  <a:cs typeface="+mn-cs"/>
                </a:rPr>
                <a:t>MuleSoft &amp; Heroku</a:t>
              </a:r>
              <a:r>
                <a:rPr kumimoji="0" lang="en-IN" sz="950" i="0" u="none" strike="noStrike" kern="1200" cap="none" spc="0" normalizeH="0" baseline="0" noProof="0" dirty="0">
                  <a:ln>
                    <a:noFill/>
                  </a:ln>
                  <a:solidFill>
                    <a:schemeClr val="accent1"/>
                  </a:solidFill>
                  <a:effectLst/>
                  <a:uLnTx/>
                  <a:uFillTx/>
                  <a:latin typeface="Ubuntu"/>
                  <a:ea typeface="+mn-ea"/>
                  <a:cs typeface="+mn-cs"/>
                </a:rPr>
                <a:t>, </a:t>
              </a:r>
              <a:r>
                <a:rPr kumimoji="0" lang="en-IN" sz="950" i="0" u="none" strike="noStrike" kern="1200" cap="none" spc="0" normalizeH="0" baseline="0" noProof="0" dirty="0">
                  <a:ln>
                    <a:noFill/>
                  </a:ln>
                  <a:effectLst/>
                  <a:uLnTx/>
                  <a:uFillTx/>
                  <a:latin typeface="Ubuntu"/>
                  <a:ea typeface="+mn-ea"/>
                  <a:cs typeface="+mn-cs"/>
                </a:rPr>
                <a:t>Data management and </a:t>
              </a:r>
              <a:r>
                <a:rPr kumimoji="0" lang="en-IN" sz="950" b="1" i="0" u="none" strike="noStrike" kern="1200" cap="none" spc="0" normalizeH="0" baseline="0" noProof="0" dirty="0">
                  <a:ln>
                    <a:noFill/>
                  </a:ln>
                  <a:solidFill>
                    <a:schemeClr val="accent1"/>
                  </a:solidFill>
                  <a:effectLst/>
                  <a:uLnTx/>
                  <a:uFillTx/>
                  <a:latin typeface="Ubuntu"/>
                  <a:ea typeface="+mn-ea"/>
                  <a:cs typeface="+mn-cs"/>
                </a:rPr>
                <a:t>Connect, Extract, Transform</a:t>
              </a:r>
              <a:r>
                <a:rPr kumimoji="0" lang="en-IN" sz="950" i="0" u="none" strike="noStrike" kern="1200" cap="none" spc="0" normalizeH="0" baseline="0" noProof="0" dirty="0">
                  <a:ln>
                    <a:noFill/>
                  </a:ln>
                  <a:solidFill>
                    <a:schemeClr val="accent1"/>
                  </a:solidFill>
                  <a:effectLst/>
                  <a:uLnTx/>
                  <a:uFillTx/>
                  <a:latin typeface="Ubuntu"/>
                  <a:ea typeface="+mn-ea"/>
                  <a:cs typeface="+mn-cs"/>
                </a:rPr>
                <a:t> </a:t>
              </a:r>
              <a:r>
                <a:rPr kumimoji="0" lang="en-IN" sz="950" i="0" u="none" strike="noStrike" kern="1200" cap="none" spc="0" normalizeH="0" baseline="0" noProof="0" dirty="0">
                  <a:ln>
                    <a:noFill/>
                  </a:ln>
                  <a:effectLst/>
                  <a:uLnTx/>
                  <a:uFillTx/>
                  <a:latin typeface="Ubuntu"/>
                  <a:ea typeface="+mn-ea"/>
                  <a:cs typeface="+mn-cs"/>
                </a:rPr>
                <a:t>customer data from country-specific </a:t>
              </a:r>
              <a:r>
                <a:rPr kumimoji="0" lang="en-IN" sz="950" b="1" i="0" u="none" strike="noStrike" kern="1200" cap="none" spc="0" normalizeH="0" baseline="0" noProof="0" dirty="0">
                  <a:ln>
                    <a:noFill/>
                  </a:ln>
                  <a:solidFill>
                    <a:schemeClr val="accent1"/>
                  </a:solidFill>
                  <a:effectLst/>
                  <a:uLnTx/>
                  <a:uFillTx/>
                  <a:latin typeface="Ubuntu"/>
                  <a:ea typeface="+mn-ea"/>
                  <a:cs typeface="+mn-cs"/>
                </a:rPr>
                <a:t>Custom Of The Shelf applications (COTS),</a:t>
              </a:r>
              <a:r>
                <a:rPr kumimoji="0" lang="en-IN" sz="950" b="1" i="0" u="none" strike="noStrike" kern="1200" cap="none" spc="0" normalizeH="0" baseline="0" noProof="0" dirty="0">
                  <a:ln>
                    <a:noFill/>
                  </a:ln>
                  <a:effectLst/>
                  <a:uLnTx/>
                  <a:uFillTx/>
                  <a:latin typeface="Ubuntu"/>
                  <a:ea typeface="+mn-ea"/>
                  <a:cs typeface="+mn-cs"/>
                </a:rPr>
                <a:t> </a:t>
              </a:r>
              <a:r>
                <a:rPr kumimoji="0" lang="en-IN" sz="950" b="1" i="0" u="none" strike="noStrike" kern="1200" cap="none" spc="0" normalizeH="0" baseline="0" noProof="0" dirty="0">
                  <a:ln>
                    <a:noFill/>
                  </a:ln>
                  <a:solidFill>
                    <a:schemeClr val="accent1"/>
                  </a:solidFill>
                  <a:effectLst/>
                  <a:uLnTx/>
                  <a:uFillTx/>
                  <a:latin typeface="Ubuntu"/>
                  <a:ea typeface="+mn-ea"/>
                  <a:cs typeface="+mn-cs"/>
                </a:rPr>
                <a:t>core CRM, Marketing platforms &amp; MDM</a:t>
              </a:r>
            </a:p>
          </p:txBody>
        </p:sp>
      </p:grpSp>
      <p:sp>
        <p:nvSpPr>
          <p:cNvPr id="49" name="Rectangle 48">
            <a:extLst>
              <a:ext uri="{FF2B5EF4-FFF2-40B4-BE49-F238E27FC236}">
                <a16:creationId xmlns:a16="http://schemas.microsoft.com/office/drawing/2014/main" id="{8AED1AEA-E82D-D989-616C-C96742CAAC7B}"/>
              </a:ext>
            </a:extLst>
          </p:cNvPr>
          <p:cNvSpPr/>
          <p:nvPr/>
        </p:nvSpPr>
        <p:spPr>
          <a:xfrm>
            <a:off x="6034035" y="258087"/>
            <a:ext cx="4935005" cy="369332"/>
          </a:xfrm>
          <a:prstGeom prst="rect">
            <a:avLst/>
          </a:prstGeom>
        </p:spPr>
        <p:txBody>
          <a:bodyPr wrap="none" lIns="0" tIns="45720" rIns="91440" bIns="45720" anchor="t">
            <a:spAutoFit/>
          </a:bodyPr>
          <a:lstStyle/>
          <a:p>
            <a:pPr marL="0" marR="0" lvl="0" indent="0" algn="l" defTabSz="607918" rtl="0" eaLnBrk="1" fontAlgn="auto" latinLnBrk="0" hangingPunct="1">
              <a:lnSpc>
                <a:spcPct val="100000"/>
              </a:lnSpc>
              <a:spcBef>
                <a:spcPts val="0"/>
              </a:spcBef>
              <a:spcAft>
                <a:spcPts val="0"/>
              </a:spcAft>
              <a:buClrTx/>
              <a:buSzTx/>
              <a:buFontTx/>
              <a:buNone/>
              <a:tabLst/>
              <a:defRPr/>
            </a:pPr>
            <a:r>
              <a:rPr lang="fr-FR" sz="1800" b="1" i="0" u="none" strike="noStrike" kern="1200" cap="none" spc="0" normalizeH="0" baseline="0" noProof="0">
                <a:ln>
                  <a:noFill/>
                </a:ln>
                <a:solidFill>
                  <a:schemeClr val="accent1"/>
                </a:solidFill>
                <a:effectLst/>
                <a:uLnTx/>
                <a:uFillTx/>
                <a:latin typeface="Ubuntu"/>
                <a:ea typeface="Verdana"/>
                <a:cs typeface="Verdana" pitchFamily="34" charset="0"/>
              </a:rPr>
              <a:t>CUSTOMER FIRST INTEGRATION SOLUTION</a:t>
            </a:r>
          </a:p>
        </p:txBody>
      </p:sp>
      <p:sp>
        <p:nvSpPr>
          <p:cNvPr id="7" name="Rectangle: Rounded Corners 6">
            <a:extLst>
              <a:ext uri="{FF2B5EF4-FFF2-40B4-BE49-F238E27FC236}">
                <a16:creationId xmlns:a16="http://schemas.microsoft.com/office/drawing/2014/main" id="{9928B637-DD70-9A90-9017-939824C2036C}"/>
              </a:ext>
            </a:extLst>
          </p:cNvPr>
          <p:cNvSpPr/>
          <p:nvPr/>
        </p:nvSpPr>
        <p:spPr>
          <a:xfrm>
            <a:off x="3055716" y="2842585"/>
            <a:ext cx="3238754" cy="1256839"/>
          </a:xfrm>
          <a:prstGeom prst="roundRect">
            <a:avLst>
              <a:gd name="adj" fmla="val 17880"/>
            </a:avLst>
          </a:prstGeom>
          <a:solidFill>
            <a:schemeClr val="bg1"/>
          </a:solidFill>
          <a:ln w="38100" cap="flat" cmpd="sng" algn="ctr">
            <a:solidFill>
              <a:schemeClr val="accent1"/>
            </a:solidFill>
            <a:prstDash val="solid"/>
            <a:miter lim="800000"/>
            <a:headEnd type="none" w="med" len="med"/>
            <a:tailEnd type="none" w="med" len="med"/>
          </a:ln>
          <a:effectLst>
            <a:outerShdw blurRad="292100" dist="88900" dir="3600000" algn="ctr" rotWithShape="0">
              <a:schemeClr val="accent4">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err="1">
              <a:ln>
                <a:noFill/>
              </a:ln>
              <a:solidFill>
                <a:srgbClr val="002060"/>
              </a:solidFill>
              <a:effectLst/>
              <a:uLnTx/>
              <a:uFillTx/>
              <a:latin typeface="Ubuntu"/>
              <a:ea typeface="+mn-ea"/>
              <a:cs typeface="+mn-cs"/>
            </a:endParaRPr>
          </a:p>
        </p:txBody>
      </p:sp>
      <p:sp>
        <p:nvSpPr>
          <p:cNvPr id="64" name="Rectangle: Rounded Corners 13">
            <a:extLst>
              <a:ext uri="{FF2B5EF4-FFF2-40B4-BE49-F238E27FC236}">
                <a16:creationId xmlns:a16="http://schemas.microsoft.com/office/drawing/2014/main" id="{08CFADE4-B7BC-744A-152C-DF17C77D4F7E}"/>
              </a:ext>
            </a:extLst>
          </p:cNvPr>
          <p:cNvSpPr/>
          <p:nvPr/>
        </p:nvSpPr>
        <p:spPr>
          <a:xfrm>
            <a:off x="438922" y="5685490"/>
            <a:ext cx="3422530" cy="767949"/>
          </a:xfrm>
          <a:prstGeom prst="roundRect">
            <a:avLst>
              <a:gd name="adj" fmla="val 17880"/>
            </a:avLst>
          </a:prstGeom>
          <a:solidFill>
            <a:schemeClr val="bg1"/>
          </a:solidFill>
          <a:ln w="38100" cap="flat" cmpd="sng" algn="ctr">
            <a:solidFill>
              <a:schemeClr val="accent1"/>
            </a:solidFill>
            <a:prstDash val="solid"/>
            <a:miter lim="800000"/>
            <a:headEnd type="none" w="med" len="med"/>
            <a:tailEnd type="none" w="med" len="med"/>
          </a:ln>
          <a:effectLst>
            <a:outerShdw blurRad="292100" dist="88900" dir="3600000" algn="ctr" rotWithShape="0">
              <a:schemeClr val="accent4">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err="1">
              <a:ln>
                <a:noFill/>
              </a:ln>
              <a:solidFill>
                <a:srgbClr val="FFFFFF"/>
              </a:solidFill>
              <a:effectLst/>
              <a:uLnTx/>
              <a:uFillTx/>
              <a:latin typeface="Ubuntu"/>
              <a:ea typeface="+mn-ea"/>
              <a:cs typeface="+mn-cs"/>
            </a:endParaRPr>
          </a:p>
        </p:txBody>
      </p:sp>
      <p:sp>
        <p:nvSpPr>
          <p:cNvPr id="8" name="object 59">
            <a:extLst>
              <a:ext uri="{FF2B5EF4-FFF2-40B4-BE49-F238E27FC236}">
                <a16:creationId xmlns:a16="http://schemas.microsoft.com/office/drawing/2014/main" id="{96061062-9B84-2DB4-0B11-30C778D36762}"/>
              </a:ext>
            </a:extLst>
          </p:cNvPr>
          <p:cNvSpPr txBox="1"/>
          <p:nvPr/>
        </p:nvSpPr>
        <p:spPr>
          <a:xfrm>
            <a:off x="3615094" y="3046862"/>
            <a:ext cx="936821" cy="307777"/>
          </a:xfrm>
          <a:prstGeom prst="rect">
            <a:avLst/>
          </a:prstGeom>
        </p:spPr>
        <p:txBody>
          <a:bodyPr vert="horz" wrap="square" lIns="0" tIns="0" rIns="0" bIns="0" rtlCol="0">
            <a:spAutoFit/>
          </a:bodyPr>
          <a:lstStyle/>
          <a:p>
            <a:pPr marL="12700" marR="5080" lvl="0" indent="-12700" algn="ctr" defTabSz="914400" rtl="0" eaLnBrk="1" fontAlgn="auto" latinLnBrk="0" hangingPunct="1">
              <a:lnSpc>
                <a:spcPct val="100000"/>
              </a:lnSpc>
              <a:spcBef>
                <a:spcPts val="100"/>
              </a:spcBef>
              <a:spcAft>
                <a:spcPts val="0"/>
              </a:spcAft>
              <a:buClrTx/>
              <a:buSzTx/>
              <a:buFontTx/>
              <a:buNone/>
              <a:tabLst/>
              <a:defRPr/>
            </a:pPr>
            <a:r>
              <a:rPr lang="en-IN" sz="1000" b="1" spc="-5">
                <a:solidFill>
                  <a:prstClr val="black"/>
                </a:solidFill>
                <a:latin typeface="Ubuntu"/>
                <a:cs typeface="Verdana"/>
              </a:rPr>
              <a:t>Support rollout across </a:t>
            </a:r>
            <a:endParaRPr kumimoji="0" lang="en-IN" sz="1000" b="1" i="0" u="none" strike="noStrike" kern="1200" cap="none" spc="-5" normalizeH="0" baseline="0" noProof="0">
              <a:ln>
                <a:noFill/>
              </a:ln>
              <a:solidFill>
                <a:prstClr val="black"/>
              </a:solidFill>
              <a:effectLst/>
              <a:uLnTx/>
              <a:uFillTx/>
              <a:latin typeface="Verdana"/>
              <a:ea typeface="+mn-ea"/>
              <a:cs typeface="Verdana"/>
            </a:endParaRPr>
          </a:p>
        </p:txBody>
      </p:sp>
      <p:sp>
        <p:nvSpPr>
          <p:cNvPr id="10" name="object 61">
            <a:extLst>
              <a:ext uri="{FF2B5EF4-FFF2-40B4-BE49-F238E27FC236}">
                <a16:creationId xmlns:a16="http://schemas.microsoft.com/office/drawing/2014/main" id="{59725F04-7280-5D69-8251-26E61F236436}"/>
              </a:ext>
            </a:extLst>
          </p:cNvPr>
          <p:cNvSpPr txBox="1"/>
          <p:nvPr/>
        </p:nvSpPr>
        <p:spPr>
          <a:xfrm>
            <a:off x="3473877" y="3471156"/>
            <a:ext cx="1219255" cy="425501"/>
          </a:xfrm>
          <a:prstGeom prst="rect">
            <a:avLst/>
          </a:prstGeom>
        </p:spPr>
        <p:txBody>
          <a:bodyPr vert="horz" wrap="square" lIns="0" tIns="0" rIns="0" bIns="0" rtlCol="0" anchor="t">
            <a:spAutoFit/>
          </a:bodyPr>
          <a:lstStyle/>
          <a:p>
            <a:pPr marL="0" marR="0" lvl="0" indent="0" algn="ctr" defTabSz="914400" rtl="0" eaLnBrk="1" fontAlgn="auto" latinLnBrk="0" hangingPunct="1">
              <a:lnSpc>
                <a:spcPts val="1739"/>
              </a:lnSpc>
              <a:spcBef>
                <a:spcPts val="100"/>
              </a:spcBef>
              <a:spcAft>
                <a:spcPts val="0"/>
              </a:spcAft>
              <a:buClrTx/>
              <a:buSzTx/>
              <a:buFontTx/>
              <a:buNone/>
              <a:tabLst/>
              <a:defRPr/>
            </a:pPr>
            <a:r>
              <a:rPr kumimoji="0" lang="en-IN" sz="2400" b="1" i="0" u="none" strike="noStrike" kern="1200" cap="none" spc="10" normalizeH="0" baseline="0" noProof="0">
                <a:ln>
                  <a:noFill/>
                </a:ln>
                <a:solidFill>
                  <a:schemeClr val="accent1"/>
                </a:solidFill>
                <a:effectLst/>
                <a:uLnTx/>
                <a:uFillTx/>
                <a:latin typeface="Ubuntu"/>
                <a:ea typeface="+mn-ea"/>
                <a:cs typeface="Verdana"/>
              </a:rPr>
              <a:t>10</a:t>
            </a:r>
          </a:p>
          <a:p>
            <a:pPr marL="0" marR="0" lvl="0" indent="0" algn="ctr" defTabSz="914400" rtl="0" eaLnBrk="1" fontAlgn="auto" latinLnBrk="0" hangingPunct="1">
              <a:lnSpc>
                <a:spcPts val="1739"/>
              </a:lnSpc>
              <a:spcBef>
                <a:spcPts val="100"/>
              </a:spcBef>
              <a:spcAft>
                <a:spcPts val="0"/>
              </a:spcAft>
              <a:buClrTx/>
              <a:buSzTx/>
              <a:buFontTx/>
              <a:buNone/>
              <a:tabLst/>
              <a:defRPr/>
            </a:pPr>
            <a:r>
              <a:rPr lang="en-IN" sz="1000" spc="10">
                <a:latin typeface="Ubuntu"/>
                <a:cs typeface="Verdana"/>
              </a:rPr>
              <a:t>Countries</a:t>
            </a:r>
            <a:endParaRPr kumimoji="0" lang="en-IN" sz="1000" i="0" u="none" strike="noStrike" kern="1200" cap="none" spc="10" normalizeH="0" baseline="0" noProof="0">
              <a:ln>
                <a:noFill/>
              </a:ln>
              <a:effectLst/>
              <a:uLnTx/>
              <a:uFillTx/>
              <a:latin typeface="Ubuntu"/>
              <a:ea typeface="+mn-ea"/>
              <a:cs typeface="Verdana"/>
            </a:endParaRPr>
          </a:p>
        </p:txBody>
      </p:sp>
      <p:sp>
        <p:nvSpPr>
          <p:cNvPr id="12" name="object 60">
            <a:extLst>
              <a:ext uri="{FF2B5EF4-FFF2-40B4-BE49-F238E27FC236}">
                <a16:creationId xmlns:a16="http://schemas.microsoft.com/office/drawing/2014/main" id="{D4702576-C626-E0B7-1BA3-94BABFFA058E}"/>
              </a:ext>
            </a:extLst>
          </p:cNvPr>
          <p:cNvSpPr txBox="1"/>
          <p:nvPr/>
        </p:nvSpPr>
        <p:spPr>
          <a:xfrm>
            <a:off x="4816695" y="3049490"/>
            <a:ext cx="1029407" cy="307777"/>
          </a:xfrm>
          <a:prstGeom prst="rect">
            <a:avLst/>
          </a:prstGeom>
        </p:spPr>
        <p:txBody>
          <a:bodyPr vert="horz" wrap="square" lIns="0" tIns="0" rIns="0" bIns="0" rtlCol="0">
            <a:spAutoFit/>
          </a:bodyPr>
          <a:lstStyle/>
          <a:p>
            <a:pPr marL="12700" marR="5080" lvl="0" indent="-12700" algn="ctr" defTabSz="914400" rtl="0" eaLnBrk="1" fontAlgn="auto" latinLnBrk="0" hangingPunct="1">
              <a:lnSpc>
                <a:spcPct val="100000"/>
              </a:lnSpc>
              <a:spcBef>
                <a:spcPts val="100"/>
              </a:spcBef>
              <a:spcAft>
                <a:spcPts val="0"/>
              </a:spcAft>
              <a:buClrTx/>
              <a:buSzTx/>
              <a:buFontTx/>
              <a:buNone/>
              <a:tabLst/>
              <a:defRPr/>
            </a:pPr>
            <a:r>
              <a:rPr lang="en-IN" sz="1000" b="1" spc="-5">
                <a:solidFill>
                  <a:prstClr val="black"/>
                </a:solidFill>
                <a:latin typeface="Ubuntu"/>
                <a:cs typeface="Verdana"/>
              </a:rPr>
              <a:t>Project implemented for</a:t>
            </a:r>
          </a:p>
        </p:txBody>
      </p:sp>
      <p:sp>
        <p:nvSpPr>
          <p:cNvPr id="13" name="object 61">
            <a:extLst>
              <a:ext uri="{FF2B5EF4-FFF2-40B4-BE49-F238E27FC236}">
                <a16:creationId xmlns:a16="http://schemas.microsoft.com/office/drawing/2014/main" id="{29697887-01F5-EAD4-6B2F-44979381ED6E}"/>
              </a:ext>
            </a:extLst>
          </p:cNvPr>
          <p:cNvSpPr txBox="1"/>
          <p:nvPr/>
        </p:nvSpPr>
        <p:spPr>
          <a:xfrm>
            <a:off x="4862988" y="3466026"/>
            <a:ext cx="936821" cy="430631"/>
          </a:xfrm>
          <a:prstGeom prst="rect">
            <a:avLst/>
          </a:prstGeom>
        </p:spPr>
        <p:txBody>
          <a:bodyPr vert="horz" wrap="square" lIns="0" tIns="0" rIns="0" bIns="0" rtlCol="0" anchor="t">
            <a:spAutoFit/>
          </a:bodyPr>
          <a:lstStyle/>
          <a:p>
            <a:pPr marL="0" marR="0" lvl="0" indent="0" algn="ctr" defTabSz="914400" rtl="0" eaLnBrk="1" fontAlgn="auto" latinLnBrk="0" hangingPunct="1">
              <a:lnSpc>
                <a:spcPts val="1739"/>
              </a:lnSpc>
              <a:spcBef>
                <a:spcPts val="100"/>
              </a:spcBef>
              <a:spcAft>
                <a:spcPts val="0"/>
              </a:spcAft>
              <a:buClrTx/>
              <a:buSzTx/>
              <a:buFontTx/>
              <a:buNone/>
              <a:tabLst/>
              <a:defRPr/>
            </a:pPr>
            <a:r>
              <a:rPr kumimoji="0" lang="en-IN" sz="2400" b="1" i="0" u="none" strike="noStrike" kern="1200" cap="none" spc="0" normalizeH="0" baseline="0" noProof="0" dirty="0">
                <a:ln>
                  <a:noFill/>
                </a:ln>
                <a:solidFill>
                  <a:schemeClr val="accent1"/>
                </a:solidFill>
                <a:effectLst/>
                <a:uLnTx/>
                <a:uFillTx/>
                <a:latin typeface="Ubuntu"/>
                <a:ea typeface="+mn-ea"/>
                <a:cs typeface="Verdana"/>
              </a:rPr>
              <a:t>14</a:t>
            </a:r>
          </a:p>
          <a:p>
            <a:pPr marL="0" marR="0" lvl="0" indent="0" algn="ctr" defTabSz="914400" rtl="0" eaLnBrk="1" fontAlgn="auto" latinLnBrk="0" hangingPunct="1">
              <a:lnSpc>
                <a:spcPts val="1739"/>
              </a:lnSpc>
              <a:spcBef>
                <a:spcPts val="100"/>
              </a:spcBef>
              <a:spcAft>
                <a:spcPts val="0"/>
              </a:spcAft>
              <a:buClrTx/>
              <a:buSzTx/>
              <a:buFontTx/>
              <a:buNone/>
              <a:tabLst/>
              <a:defRPr/>
            </a:pPr>
            <a:r>
              <a:rPr kumimoji="0" lang="en-IN" sz="1050" i="0" u="none" strike="noStrike" kern="1200" cap="none" spc="0" normalizeH="0" baseline="0" noProof="0" dirty="0">
                <a:ln>
                  <a:noFill/>
                </a:ln>
                <a:effectLst/>
                <a:uLnTx/>
                <a:uFillTx/>
                <a:latin typeface="Ubuntu"/>
                <a:ea typeface="+mn-ea"/>
                <a:cs typeface="Verdana"/>
              </a:rPr>
              <a:t>Brands</a:t>
            </a:r>
          </a:p>
        </p:txBody>
      </p:sp>
      <p:grpSp>
        <p:nvGrpSpPr>
          <p:cNvPr id="19" name="Group 18">
            <a:extLst>
              <a:ext uri="{FF2B5EF4-FFF2-40B4-BE49-F238E27FC236}">
                <a16:creationId xmlns:a16="http://schemas.microsoft.com/office/drawing/2014/main" id="{46533061-9399-1700-E556-10D2B066B3C0}"/>
              </a:ext>
            </a:extLst>
          </p:cNvPr>
          <p:cNvGrpSpPr/>
          <p:nvPr/>
        </p:nvGrpSpPr>
        <p:grpSpPr>
          <a:xfrm>
            <a:off x="694321" y="5837022"/>
            <a:ext cx="2911732" cy="464871"/>
            <a:chOff x="632917" y="5907547"/>
            <a:chExt cx="1988753" cy="317513"/>
          </a:xfrm>
        </p:grpSpPr>
        <p:pic>
          <p:nvPicPr>
            <p:cNvPr id="15" name="Picture 14">
              <a:extLst>
                <a:ext uri="{FF2B5EF4-FFF2-40B4-BE49-F238E27FC236}">
                  <a16:creationId xmlns:a16="http://schemas.microsoft.com/office/drawing/2014/main" id="{0757C659-2E0D-C80B-CDF2-C74C6CD8F7D9}"/>
                </a:ext>
              </a:extLst>
            </p:cNvPr>
            <p:cNvPicPr>
              <a:picLocks noChangeAspect="1"/>
            </p:cNvPicPr>
            <p:nvPr/>
          </p:nvPicPr>
          <p:blipFill rotWithShape="1">
            <a:blip r:embed="rId7"/>
            <a:srcRect l="8241" t="22734" r="8241" b="22734"/>
            <a:stretch/>
          </p:blipFill>
          <p:spPr>
            <a:xfrm>
              <a:off x="632917" y="5907547"/>
              <a:ext cx="864517" cy="317513"/>
            </a:xfrm>
            <a:prstGeom prst="rect">
              <a:avLst/>
            </a:prstGeom>
          </p:spPr>
        </p:pic>
        <p:pic>
          <p:nvPicPr>
            <p:cNvPr id="16" name="Picture 4">
              <a:extLst>
                <a:ext uri="{FF2B5EF4-FFF2-40B4-BE49-F238E27FC236}">
                  <a16:creationId xmlns:a16="http://schemas.microsoft.com/office/drawing/2014/main" id="{E6522360-83C7-1398-9D28-DC3B0AAE0E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5721" y="5925293"/>
              <a:ext cx="875949" cy="244992"/>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object 49">
            <a:extLst>
              <a:ext uri="{FF2B5EF4-FFF2-40B4-BE49-F238E27FC236}">
                <a16:creationId xmlns:a16="http://schemas.microsoft.com/office/drawing/2014/main" id="{AD08C369-4B77-610A-DED6-8A35FC6272FE}"/>
              </a:ext>
            </a:extLst>
          </p:cNvPr>
          <p:cNvSpPr txBox="1"/>
          <p:nvPr/>
        </p:nvSpPr>
        <p:spPr>
          <a:xfrm>
            <a:off x="10696508" y="5722937"/>
            <a:ext cx="1066682" cy="597599"/>
          </a:xfrm>
          <a:prstGeom prst="rect">
            <a:avLst/>
          </a:prstGeom>
        </p:spPr>
        <p:txBody>
          <a:bodyPr vert="horz" wrap="square" lIns="0" tIns="12700" rIns="0" bIns="0" rtlCol="0" anchor="t">
            <a:spAutoFit/>
          </a:bodyPr>
          <a:lstStyle/>
          <a:p>
            <a:pPr marL="12700" marR="5080" lvl="0" indent="-12700" algn="ctr" defTabSz="914400" rtl="0" eaLnBrk="1" fontAlgn="auto" latinLnBrk="0" hangingPunct="1">
              <a:lnSpc>
                <a:spcPct val="100000"/>
              </a:lnSpc>
              <a:spcBef>
                <a:spcPts val="100"/>
              </a:spcBef>
              <a:spcAft>
                <a:spcPts val="0"/>
              </a:spcAft>
              <a:buClrTx/>
              <a:buSzTx/>
              <a:buFontTx/>
              <a:buNone/>
              <a:tabLst/>
              <a:defRPr/>
            </a:pPr>
            <a:r>
              <a:rPr lang="en-IN" sz="950" b="1" spc="-5" dirty="0">
                <a:solidFill>
                  <a:schemeClr val="accent1"/>
                </a:solidFill>
                <a:latin typeface="Ubuntu"/>
                <a:cs typeface="Verdana"/>
              </a:rPr>
              <a:t>Integrated COTS, Legacy, MDM, CRM across multiple countries</a:t>
            </a:r>
            <a:endParaRPr kumimoji="0" lang="en-IN" sz="950" b="1" i="0" u="none" strike="noStrike" kern="1200" cap="none" spc="-5" normalizeH="0" baseline="0" noProof="0" dirty="0">
              <a:ln>
                <a:noFill/>
              </a:ln>
              <a:solidFill>
                <a:schemeClr val="accent1"/>
              </a:solidFill>
              <a:effectLst/>
              <a:uLnTx/>
              <a:uFillTx/>
              <a:latin typeface="Ubuntu"/>
              <a:ea typeface="+mn-ea"/>
              <a:cs typeface="Verdana"/>
            </a:endParaRPr>
          </a:p>
        </p:txBody>
      </p:sp>
      <p:grpSp>
        <p:nvGrpSpPr>
          <p:cNvPr id="77" name="Group 76">
            <a:extLst>
              <a:ext uri="{FF2B5EF4-FFF2-40B4-BE49-F238E27FC236}">
                <a16:creationId xmlns:a16="http://schemas.microsoft.com/office/drawing/2014/main" id="{3515F8B2-DA9C-05BE-EFE7-68D11ADAEE33}"/>
              </a:ext>
            </a:extLst>
          </p:cNvPr>
          <p:cNvGrpSpPr/>
          <p:nvPr/>
        </p:nvGrpSpPr>
        <p:grpSpPr>
          <a:xfrm>
            <a:off x="6106417" y="5186323"/>
            <a:ext cx="1447627" cy="1300381"/>
            <a:chOff x="6106417" y="5186323"/>
            <a:chExt cx="1447627" cy="1300381"/>
          </a:xfrm>
        </p:grpSpPr>
        <p:sp>
          <p:nvSpPr>
            <p:cNvPr id="22" name="object 49">
              <a:extLst>
                <a:ext uri="{FF2B5EF4-FFF2-40B4-BE49-F238E27FC236}">
                  <a16:creationId xmlns:a16="http://schemas.microsoft.com/office/drawing/2014/main" id="{9DE01B06-0016-F2E9-42A7-4A512D79D43A}"/>
                </a:ext>
              </a:extLst>
            </p:cNvPr>
            <p:cNvSpPr txBox="1"/>
            <p:nvPr/>
          </p:nvSpPr>
          <p:spPr>
            <a:xfrm>
              <a:off x="6106417" y="5742911"/>
              <a:ext cx="1447627" cy="743793"/>
            </a:xfrm>
            <a:prstGeom prst="rect">
              <a:avLst/>
            </a:prstGeom>
          </p:spPr>
          <p:txBody>
            <a:bodyPr vert="horz" wrap="square" lIns="0" tIns="12700" rIns="0" bIns="0" rtlCol="0" anchor="t">
              <a:spAutoFit/>
            </a:bodyPr>
            <a:lstStyle/>
            <a:p>
              <a:pPr marL="12700" marR="5080" lvl="0" indent="0" algn="ctr" defTabSz="914400" rtl="0" eaLnBrk="1" fontAlgn="auto" latinLnBrk="0" hangingPunct="1">
                <a:lnSpc>
                  <a:spcPct val="100000"/>
                </a:lnSpc>
                <a:spcBef>
                  <a:spcPts val="100"/>
                </a:spcBef>
                <a:spcAft>
                  <a:spcPts val="0"/>
                </a:spcAft>
                <a:buClrTx/>
                <a:buSzTx/>
                <a:buFontTx/>
                <a:buNone/>
                <a:tabLst/>
                <a:defRPr/>
              </a:pPr>
              <a:r>
                <a:rPr lang="en-IN" sz="950" b="1">
                  <a:solidFill>
                    <a:schemeClr val="accent1"/>
                  </a:solidFill>
                  <a:latin typeface="Ubuntu"/>
                  <a:cs typeface="Verdana"/>
                </a:rPr>
                <a:t>Agile deliveries led to incremental improvements in interface monitoring and enhancements</a:t>
              </a:r>
            </a:p>
          </p:txBody>
        </p:sp>
        <p:grpSp>
          <p:nvGrpSpPr>
            <p:cNvPr id="59" name="Group 58">
              <a:extLst>
                <a:ext uri="{FF2B5EF4-FFF2-40B4-BE49-F238E27FC236}">
                  <a16:creationId xmlns:a16="http://schemas.microsoft.com/office/drawing/2014/main" id="{363FB47D-23EE-5AC1-E01A-6BB4D398B373}"/>
                </a:ext>
              </a:extLst>
            </p:cNvPr>
            <p:cNvGrpSpPr/>
            <p:nvPr/>
          </p:nvGrpSpPr>
          <p:grpSpPr>
            <a:xfrm>
              <a:off x="6558734" y="5186323"/>
              <a:ext cx="542993" cy="543273"/>
              <a:chOff x="10958353" y="5186323"/>
              <a:chExt cx="542993" cy="543273"/>
            </a:xfrm>
          </p:grpSpPr>
          <p:sp>
            <p:nvSpPr>
              <p:cNvPr id="31" name="Freeform 188">
                <a:extLst>
                  <a:ext uri="{FF2B5EF4-FFF2-40B4-BE49-F238E27FC236}">
                    <a16:creationId xmlns:a16="http://schemas.microsoft.com/office/drawing/2014/main" id="{AED17B68-4F20-156B-7F22-DFB4142520DF}"/>
                  </a:ext>
                </a:extLst>
              </p:cNvPr>
              <p:cNvSpPr>
                <a:spLocks/>
              </p:cNvSpPr>
              <p:nvPr/>
            </p:nvSpPr>
            <p:spPr bwMode="auto">
              <a:xfrm>
                <a:off x="10958353" y="5186323"/>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pic>
            <p:nvPicPr>
              <p:cNvPr id="40" name="Graphic 39" descr="Cloud Computing outline">
                <a:extLst>
                  <a:ext uri="{FF2B5EF4-FFF2-40B4-BE49-F238E27FC236}">
                    <a16:creationId xmlns:a16="http://schemas.microsoft.com/office/drawing/2014/main" id="{AFDD30D5-75E0-DC8C-04CC-65977CC146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56150" y="5284260"/>
                <a:ext cx="347399" cy="347399"/>
              </a:xfrm>
              <a:prstGeom prst="rect">
                <a:avLst/>
              </a:prstGeom>
            </p:spPr>
          </p:pic>
        </p:grpSp>
      </p:grpSp>
      <p:grpSp>
        <p:nvGrpSpPr>
          <p:cNvPr id="78" name="Group 77">
            <a:extLst>
              <a:ext uri="{FF2B5EF4-FFF2-40B4-BE49-F238E27FC236}">
                <a16:creationId xmlns:a16="http://schemas.microsoft.com/office/drawing/2014/main" id="{D0489EFA-A680-6CCE-BE8E-BE01D3132CD5}"/>
              </a:ext>
            </a:extLst>
          </p:cNvPr>
          <p:cNvGrpSpPr/>
          <p:nvPr/>
        </p:nvGrpSpPr>
        <p:grpSpPr>
          <a:xfrm>
            <a:off x="9310437" y="5186323"/>
            <a:ext cx="1087624" cy="1014000"/>
            <a:chOff x="9310437" y="5186323"/>
            <a:chExt cx="1087624" cy="1014000"/>
          </a:xfrm>
        </p:grpSpPr>
        <p:sp>
          <p:nvSpPr>
            <p:cNvPr id="24" name="object 49">
              <a:extLst>
                <a:ext uri="{FF2B5EF4-FFF2-40B4-BE49-F238E27FC236}">
                  <a16:creationId xmlns:a16="http://schemas.microsoft.com/office/drawing/2014/main" id="{F3EAD6A7-4377-C121-8AA2-941BB3A63B67}"/>
                </a:ext>
              </a:extLst>
            </p:cNvPr>
            <p:cNvSpPr txBox="1"/>
            <p:nvPr/>
          </p:nvSpPr>
          <p:spPr>
            <a:xfrm>
              <a:off x="9310437" y="5748917"/>
              <a:ext cx="1087624" cy="451406"/>
            </a:xfrm>
            <a:prstGeom prst="rect">
              <a:avLst/>
            </a:prstGeom>
          </p:spPr>
          <p:txBody>
            <a:bodyPr vert="horz" wrap="square" lIns="0" tIns="12700" rIns="0" bIns="0" rtlCol="0" anchor="t">
              <a:spAutoFit/>
            </a:bodyPr>
            <a:lstStyle/>
            <a:p>
              <a:pPr marL="12700" marR="5080" lvl="0" indent="0" algn="ctr" defTabSz="914400" rtl="0" eaLnBrk="1" fontAlgn="auto" latinLnBrk="0" hangingPunct="1">
                <a:lnSpc>
                  <a:spcPct val="100000"/>
                </a:lnSpc>
                <a:spcBef>
                  <a:spcPts val="100"/>
                </a:spcBef>
                <a:spcAft>
                  <a:spcPts val="0"/>
                </a:spcAft>
                <a:buClrTx/>
                <a:buSzTx/>
                <a:buFontTx/>
                <a:buNone/>
                <a:tabLst/>
                <a:defRPr/>
              </a:pPr>
              <a:r>
                <a:rPr lang="en-IN" sz="950" b="1">
                  <a:solidFill>
                    <a:schemeClr val="accent1"/>
                  </a:solidFill>
                  <a:latin typeface="Ubuntu"/>
                  <a:cs typeface="Verdana"/>
                </a:rPr>
                <a:t>Seamless integration with the CRM solution </a:t>
              </a:r>
              <a:endParaRPr lang="en-IN" sz="950" b="1" i="0" u="none" strike="noStrike" kern="1200" cap="none" spc="0" normalizeH="0" baseline="0" noProof="0">
                <a:ln>
                  <a:noFill/>
                </a:ln>
                <a:solidFill>
                  <a:schemeClr val="accent1"/>
                </a:solidFill>
                <a:effectLst/>
                <a:uLnTx/>
                <a:uFillTx/>
                <a:latin typeface="Ubuntu"/>
                <a:cs typeface="Verdana"/>
              </a:endParaRPr>
            </a:p>
          </p:txBody>
        </p:sp>
        <p:grpSp>
          <p:nvGrpSpPr>
            <p:cNvPr id="74" name="Group 73">
              <a:extLst>
                <a:ext uri="{FF2B5EF4-FFF2-40B4-BE49-F238E27FC236}">
                  <a16:creationId xmlns:a16="http://schemas.microsoft.com/office/drawing/2014/main" id="{F73B1061-E9C2-4ABE-DEF1-9D910B74431C}"/>
                </a:ext>
              </a:extLst>
            </p:cNvPr>
            <p:cNvGrpSpPr/>
            <p:nvPr/>
          </p:nvGrpSpPr>
          <p:grpSpPr>
            <a:xfrm>
              <a:off x="9582753" y="5186323"/>
              <a:ext cx="542993" cy="543273"/>
              <a:chOff x="9606880" y="5186323"/>
              <a:chExt cx="542993" cy="543273"/>
            </a:xfrm>
          </p:grpSpPr>
          <p:sp>
            <p:nvSpPr>
              <p:cNvPr id="9" name="Freeform 188">
                <a:extLst>
                  <a:ext uri="{FF2B5EF4-FFF2-40B4-BE49-F238E27FC236}">
                    <a16:creationId xmlns:a16="http://schemas.microsoft.com/office/drawing/2014/main" id="{6ACE2B27-6288-B23D-8FA9-0A3CC0F1E662}"/>
                  </a:ext>
                </a:extLst>
              </p:cNvPr>
              <p:cNvSpPr>
                <a:spLocks/>
              </p:cNvSpPr>
              <p:nvPr/>
            </p:nvSpPr>
            <p:spPr bwMode="auto">
              <a:xfrm>
                <a:off x="9606880" y="5186323"/>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pic>
            <p:nvPicPr>
              <p:cNvPr id="39" name="Graphic 38" descr="Clipboard with solid fill">
                <a:extLst>
                  <a:ext uri="{FF2B5EF4-FFF2-40B4-BE49-F238E27FC236}">
                    <a16:creationId xmlns:a16="http://schemas.microsoft.com/office/drawing/2014/main" id="{65FC34EF-F2AE-722B-0FC7-6B2677AE15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93711" y="5273294"/>
                <a:ext cx="369331" cy="369331"/>
              </a:xfrm>
              <a:prstGeom prst="rect">
                <a:avLst/>
              </a:prstGeom>
            </p:spPr>
          </p:pic>
        </p:grpSp>
      </p:grpSp>
      <p:grpSp>
        <p:nvGrpSpPr>
          <p:cNvPr id="76" name="Group 75">
            <a:extLst>
              <a:ext uri="{FF2B5EF4-FFF2-40B4-BE49-F238E27FC236}">
                <a16:creationId xmlns:a16="http://schemas.microsoft.com/office/drawing/2014/main" id="{99475AC1-F2B1-97D7-BA01-FE1BEDF26E96}"/>
              </a:ext>
            </a:extLst>
          </p:cNvPr>
          <p:cNvGrpSpPr/>
          <p:nvPr/>
        </p:nvGrpSpPr>
        <p:grpSpPr>
          <a:xfrm>
            <a:off x="10958353" y="5186323"/>
            <a:ext cx="542993" cy="543273"/>
            <a:chOff x="6558734" y="5186323"/>
            <a:chExt cx="542993" cy="543273"/>
          </a:xfrm>
        </p:grpSpPr>
        <p:sp>
          <p:nvSpPr>
            <p:cNvPr id="125" name="Freeform 188">
              <a:extLst>
                <a:ext uri="{FF2B5EF4-FFF2-40B4-BE49-F238E27FC236}">
                  <a16:creationId xmlns:a16="http://schemas.microsoft.com/office/drawing/2014/main" id="{DB7DA17D-B3B4-4E0B-B377-72AF72BB51D0}"/>
                </a:ext>
              </a:extLst>
            </p:cNvPr>
            <p:cNvSpPr>
              <a:spLocks/>
            </p:cNvSpPr>
            <p:nvPr/>
          </p:nvSpPr>
          <p:spPr bwMode="auto">
            <a:xfrm>
              <a:off x="6558734" y="5186323"/>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grpSp>
          <p:nvGrpSpPr>
            <p:cNvPr id="33" name="Group 32">
              <a:extLst>
                <a:ext uri="{FF2B5EF4-FFF2-40B4-BE49-F238E27FC236}">
                  <a16:creationId xmlns:a16="http://schemas.microsoft.com/office/drawing/2014/main" id="{40308FB7-50E1-6893-3196-B8F76190CE4E}"/>
                </a:ext>
              </a:extLst>
            </p:cNvPr>
            <p:cNvGrpSpPr/>
            <p:nvPr/>
          </p:nvGrpSpPr>
          <p:grpSpPr>
            <a:xfrm>
              <a:off x="6646932" y="5275918"/>
              <a:ext cx="366597" cy="364082"/>
              <a:chOff x="8169421" y="5285021"/>
              <a:chExt cx="330896" cy="364082"/>
            </a:xfrm>
            <a:solidFill>
              <a:schemeClr val="accent1"/>
            </a:solidFill>
          </p:grpSpPr>
          <p:sp>
            <p:nvSpPr>
              <p:cNvPr id="35" name="Freeform 807">
                <a:extLst>
                  <a:ext uri="{FF2B5EF4-FFF2-40B4-BE49-F238E27FC236}">
                    <a16:creationId xmlns:a16="http://schemas.microsoft.com/office/drawing/2014/main" id="{93344455-1FC4-C50C-9D63-B428D0C557B6}"/>
                  </a:ext>
                </a:extLst>
              </p:cNvPr>
              <p:cNvSpPr>
                <a:spLocks noChangeAspect="1" noEditPoints="1"/>
              </p:cNvSpPr>
              <p:nvPr/>
            </p:nvSpPr>
            <p:spPr bwMode="auto">
              <a:xfrm>
                <a:off x="8169421" y="5332392"/>
                <a:ext cx="323596" cy="316711"/>
              </a:xfrm>
              <a:custGeom>
                <a:avLst/>
                <a:gdLst/>
                <a:ahLst/>
                <a:cxnLst>
                  <a:cxn ang="0">
                    <a:pos x="0" y="649"/>
                  </a:cxn>
                  <a:cxn ang="0">
                    <a:pos x="1318" y="649"/>
                  </a:cxn>
                  <a:cxn ang="0">
                    <a:pos x="783" y="1238"/>
                  </a:cxn>
                  <a:cxn ang="0">
                    <a:pos x="1026" y="989"/>
                  </a:cxn>
                  <a:cxn ang="0">
                    <a:pos x="783" y="1238"/>
                  </a:cxn>
                  <a:cxn ang="0">
                    <a:pos x="458" y="311"/>
                  </a:cxn>
                  <a:cxn ang="0">
                    <a:pos x="449" y="84"/>
                  </a:cxn>
                  <a:cxn ang="0">
                    <a:pos x="884" y="623"/>
                  </a:cxn>
                  <a:cxn ang="0">
                    <a:pos x="1045" y="364"/>
                  </a:cxn>
                  <a:cxn ang="0">
                    <a:pos x="884" y="623"/>
                  </a:cxn>
                  <a:cxn ang="0">
                    <a:pos x="1046" y="935"/>
                  </a:cxn>
                  <a:cxn ang="0">
                    <a:pos x="884" y="676"/>
                  </a:cxn>
                  <a:cxn ang="0">
                    <a:pos x="485" y="623"/>
                  </a:cxn>
                  <a:cxn ang="0">
                    <a:pos x="811" y="364"/>
                  </a:cxn>
                  <a:cxn ang="0">
                    <a:pos x="485" y="623"/>
                  </a:cxn>
                  <a:cxn ang="0">
                    <a:pos x="811" y="935"/>
                  </a:cxn>
                  <a:cxn ang="0">
                    <a:pos x="485" y="676"/>
                  </a:cxn>
                  <a:cxn ang="0">
                    <a:pos x="223" y="623"/>
                  </a:cxn>
                  <a:cxn ang="0">
                    <a:pos x="449" y="364"/>
                  </a:cxn>
                  <a:cxn ang="0">
                    <a:pos x="223" y="623"/>
                  </a:cxn>
                  <a:cxn ang="0">
                    <a:pos x="449" y="935"/>
                  </a:cxn>
                  <a:cxn ang="0">
                    <a:pos x="223" y="676"/>
                  </a:cxn>
                  <a:cxn ang="0">
                    <a:pos x="1144" y="623"/>
                  </a:cxn>
                  <a:cxn ang="0">
                    <a:pos x="1197" y="364"/>
                  </a:cxn>
                  <a:cxn ang="0">
                    <a:pos x="1144" y="623"/>
                  </a:cxn>
                  <a:cxn ang="0">
                    <a:pos x="1026" y="311"/>
                  </a:cxn>
                  <a:cxn ang="0">
                    <a:pos x="783" y="60"/>
                  </a:cxn>
                  <a:cxn ang="0">
                    <a:pos x="121" y="364"/>
                  </a:cxn>
                  <a:cxn ang="0">
                    <a:pos x="170" y="623"/>
                  </a:cxn>
                  <a:cxn ang="0">
                    <a:pos x="121" y="364"/>
                  </a:cxn>
                  <a:cxn ang="0">
                    <a:pos x="212" y="935"/>
                  </a:cxn>
                  <a:cxn ang="0">
                    <a:pos x="49" y="676"/>
                  </a:cxn>
                  <a:cxn ang="0">
                    <a:pos x="447" y="1213"/>
                  </a:cxn>
                  <a:cxn ang="0">
                    <a:pos x="458" y="989"/>
                  </a:cxn>
                  <a:cxn ang="0">
                    <a:pos x="447" y="1213"/>
                  </a:cxn>
                  <a:cxn ang="0">
                    <a:pos x="1102" y="935"/>
                  </a:cxn>
                  <a:cxn ang="0">
                    <a:pos x="1270" y="676"/>
                  </a:cxn>
                  <a:cxn ang="0">
                    <a:pos x="1164" y="311"/>
                  </a:cxn>
                  <a:cxn ang="0">
                    <a:pos x="996" y="147"/>
                  </a:cxn>
                  <a:cxn ang="0">
                    <a:pos x="716" y="50"/>
                  </a:cxn>
                  <a:cxn ang="0">
                    <a:pos x="511" y="311"/>
                  </a:cxn>
                  <a:cxn ang="0">
                    <a:pos x="659" y="48"/>
                  </a:cxn>
                  <a:cxn ang="0">
                    <a:pos x="314" y="153"/>
                  </a:cxn>
                  <a:cxn ang="0">
                    <a:pos x="154" y="311"/>
                  </a:cxn>
                  <a:cxn ang="0">
                    <a:pos x="155" y="989"/>
                  </a:cxn>
                  <a:cxn ang="0">
                    <a:pos x="313" y="1145"/>
                  </a:cxn>
                  <a:cxn ang="0">
                    <a:pos x="597" y="1248"/>
                  </a:cxn>
                  <a:cxn ang="0">
                    <a:pos x="803" y="989"/>
                  </a:cxn>
                  <a:cxn ang="0">
                    <a:pos x="659" y="1251"/>
                  </a:cxn>
                  <a:cxn ang="0">
                    <a:pos x="997" y="1150"/>
                  </a:cxn>
                  <a:cxn ang="0">
                    <a:pos x="1163" y="989"/>
                  </a:cxn>
                </a:cxnLst>
                <a:rect l="0" t="0" r="r" b="b"/>
                <a:pathLst>
                  <a:path w="1318" h="1299">
                    <a:moveTo>
                      <a:pt x="659" y="0"/>
                    </a:moveTo>
                    <a:cubicBezTo>
                      <a:pt x="296" y="0"/>
                      <a:pt x="0" y="291"/>
                      <a:pt x="0" y="649"/>
                    </a:cubicBezTo>
                    <a:cubicBezTo>
                      <a:pt x="0" y="1007"/>
                      <a:pt x="296" y="1299"/>
                      <a:pt x="659" y="1299"/>
                    </a:cubicBezTo>
                    <a:cubicBezTo>
                      <a:pt x="1023" y="1299"/>
                      <a:pt x="1318" y="1007"/>
                      <a:pt x="1318" y="649"/>
                    </a:cubicBezTo>
                    <a:cubicBezTo>
                      <a:pt x="1318" y="291"/>
                      <a:pt x="1023" y="0"/>
                      <a:pt x="659" y="0"/>
                    </a:cubicBezTo>
                    <a:close/>
                    <a:moveTo>
                      <a:pt x="783" y="1238"/>
                    </a:moveTo>
                    <a:cubicBezTo>
                      <a:pt x="814" y="1177"/>
                      <a:pt x="839" y="1092"/>
                      <a:pt x="856" y="989"/>
                    </a:cubicBezTo>
                    <a:cubicBezTo>
                      <a:pt x="1026" y="989"/>
                      <a:pt x="1026" y="989"/>
                      <a:pt x="1026" y="989"/>
                    </a:cubicBezTo>
                    <a:cubicBezTo>
                      <a:pt x="985" y="1085"/>
                      <a:pt x="930" y="1162"/>
                      <a:pt x="864" y="1216"/>
                    </a:cubicBezTo>
                    <a:cubicBezTo>
                      <a:pt x="838" y="1225"/>
                      <a:pt x="811" y="1233"/>
                      <a:pt x="783" y="1238"/>
                    </a:cubicBezTo>
                    <a:close/>
                    <a:moveTo>
                      <a:pt x="531" y="61"/>
                    </a:moveTo>
                    <a:cubicBezTo>
                      <a:pt x="500" y="123"/>
                      <a:pt x="475" y="208"/>
                      <a:pt x="458" y="311"/>
                    </a:cubicBezTo>
                    <a:cubicBezTo>
                      <a:pt x="288" y="311"/>
                      <a:pt x="288" y="311"/>
                      <a:pt x="288" y="311"/>
                    </a:cubicBezTo>
                    <a:cubicBezTo>
                      <a:pt x="328" y="215"/>
                      <a:pt x="383" y="138"/>
                      <a:pt x="449" y="84"/>
                    </a:cubicBezTo>
                    <a:cubicBezTo>
                      <a:pt x="475" y="75"/>
                      <a:pt x="503" y="67"/>
                      <a:pt x="531" y="61"/>
                    </a:cubicBezTo>
                    <a:close/>
                    <a:moveTo>
                      <a:pt x="884" y="623"/>
                    </a:moveTo>
                    <a:cubicBezTo>
                      <a:pt x="883" y="534"/>
                      <a:pt x="876" y="445"/>
                      <a:pt x="865" y="364"/>
                    </a:cubicBezTo>
                    <a:cubicBezTo>
                      <a:pt x="1045" y="364"/>
                      <a:pt x="1045" y="364"/>
                      <a:pt x="1045" y="364"/>
                    </a:cubicBezTo>
                    <a:cubicBezTo>
                      <a:pt x="1073" y="445"/>
                      <a:pt x="1088" y="532"/>
                      <a:pt x="1091" y="623"/>
                    </a:cubicBezTo>
                    <a:lnTo>
                      <a:pt x="884" y="623"/>
                    </a:lnTo>
                    <a:close/>
                    <a:moveTo>
                      <a:pt x="1091" y="676"/>
                    </a:moveTo>
                    <a:cubicBezTo>
                      <a:pt x="1088" y="766"/>
                      <a:pt x="1073" y="853"/>
                      <a:pt x="1046" y="935"/>
                    </a:cubicBezTo>
                    <a:cubicBezTo>
                      <a:pt x="865" y="935"/>
                      <a:pt x="865" y="935"/>
                      <a:pt x="865" y="935"/>
                    </a:cubicBezTo>
                    <a:cubicBezTo>
                      <a:pt x="876" y="854"/>
                      <a:pt x="883" y="765"/>
                      <a:pt x="884" y="676"/>
                    </a:cubicBezTo>
                    <a:lnTo>
                      <a:pt x="1091" y="676"/>
                    </a:lnTo>
                    <a:close/>
                    <a:moveTo>
                      <a:pt x="485" y="623"/>
                    </a:moveTo>
                    <a:cubicBezTo>
                      <a:pt x="486" y="534"/>
                      <a:pt x="492" y="447"/>
                      <a:pt x="503" y="364"/>
                    </a:cubicBezTo>
                    <a:cubicBezTo>
                      <a:pt x="811" y="364"/>
                      <a:pt x="811" y="364"/>
                      <a:pt x="811" y="364"/>
                    </a:cubicBezTo>
                    <a:cubicBezTo>
                      <a:pt x="822" y="447"/>
                      <a:pt x="828" y="534"/>
                      <a:pt x="829" y="623"/>
                    </a:cubicBezTo>
                    <a:lnTo>
                      <a:pt x="485" y="623"/>
                    </a:lnTo>
                    <a:close/>
                    <a:moveTo>
                      <a:pt x="829" y="676"/>
                    </a:moveTo>
                    <a:cubicBezTo>
                      <a:pt x="828" y="765"/>
                      <a:pt x="822" y="852"/>
                      <a:pt x="811" y="935"/>
                    </a:cubicBezTo>
                    <a:cubicBezTo>
                      <a:pt x="503" y="935"/>
                      <a:pt x="503" y="935"/>
                      <a:pt x="503" y="935"/>
                    </a:cubicBezTo>
                    <a:cubicBezTo>
                      <a:pt x="492" y="852"/>
                      <a:pt x="486" y="765"/>
                      <a:pt x="485" y="676"/>
                    </a:cubicBezTo>
                    <a:lnTo>
                      <a:pt x="829" y="676"/>
                    </a:lnTo>
                    <a:close/>
                    <a:moveTo>
                      <a:pt x="223" y="623"/>
                    </a:moveTo>
                    <a:cubicBezTo>
                      <a:pt x="226" y="533"/>
                      <a:pt x="241" y="446"/>
                      <a:pt x="268" y="364"/>
                    </a:cubicBezTo>
                    <a:cubicBezTo>
                      <a:pt x="449" y="364"/>
                      <a:pt x="449" y="364"/>
                      <a:pt x="449" y="364"/>
                    </a:cubicBezTo>
                    <a:cubicBezTo>
                      <a:pt x="438" y="446"/>
                      <a:pt x="431" y="535"/>
                      <a:pt x="430" y="623"/>
                    </a:cubicBezTo>
                    <a:lnTo>
                      <a:pt x="223" y="623"/>
                    </a:lnTo>
                    <a:close/>
                    <a:moveTo>
                      <a:pt x="430" y="676"/>
                    </a:moveTo>
                    <a:cubicBezTo>
                      <a:pt x="431" y="764"/>
                      <a:pt x="438" y="853"/>
                      <a:pt x="449" y="935"/>
                    </a:cubicBezTo>
                    <a:cubicBezTo>
                      <a:pt x="268" y="935"/>
                      <a:pt x="268" y="935"/>
                      <a:pt x="268" y="935"/>
                    </a:cubicBezTo>
                    <a:cubicBezTo>
                      <a:pt x="241" y="853"/>
                      <a:pt x="226" y="766"/>
                      <a:pt x="223" y="676"/>
                    </a:cubicBezTo>
                    <a:lnTo>
                      <a:pt x="430" y="676"/>
                    </a:lnTo>
                    <a:close/>
                    <a:moveTo>
                      <a:pt x="1144" y="623"/>
                    </a:moveTo>
                    <a:cubicBezTo>
                      <a:pt x="1142" y="532"/>
                      <a:pt x="1128" y="445"/>
                      <a:pt x="1102" y="364"/>
                    </a:cubicBezTo>
                    <a:cubicBezTo>
                      <a:pt x="1197" y="364"/>
                      <a:pt x="1197" y="364"/>
                      <a:pt x="1197" y="364"/>
                    </a:cubicBezTo>
                    <a:cubicBezTo>
                      <a:pt x="1240" y="442"/>
                      <a:pt x="1266" y="530"/>
                      <a:pt x="1270" y="623"/>
                    </a:cubicBezTo>
                    <a:lnTo>
                      <a:pt x="1144" y="623"/>
                    </a:lnTo>
                    <a:close/>
                    <a:moveTo>
                      <a:pt x="861" y="82"/>
                    </a:moveTo>
                    <a:cubicBezTo>
                      <a:pt x="929" y="135"/>
                      <a:pt x="985" y="214"/>
                      <a:pt x="1026" y="311"/>
                    </a:cubicBezTo>
                    <a:cubicBezTo>
                      <a:pt x="856" y="311"/>
                      <a:pt x="856" y="311"/>
                      <a:pt x="856" y="311"/>
                    </a:cubicBezTo>
                    <a:cubicBezTo>
                      <a:pt x="839" y="207"/>
                      <a:pt x="813" y="122"/>
                      <a:pt x="783" y="60"/>
                    </a:cubicBezTo>
                    <a:cubicBezTo>
                      <a:pt x="810" y="65"/>
                      <a:pt x="836" y="73"/>
                      <a:pt x="861" y="82"/>
                    </a:cubicBezTo>
                    <a:close/>
                    <a:moveTo>
                      <a:pt x="121" y="364"/>
                    </a:moveTo>
                    <a:cubicBezTo>
                      <a:pt x="212" y="364"/>
                      <a:pt x="212" y="364"/>
                      <a:pt x="212" y="364"/>
                    </a:cubicBezTo>
                    <a:cubicBezTo>
                      <a:pt x="186" y="445"/>
                      <a:pt x="172" y="532"/>
                      <a:pt x="170" y="623"/>
                    </a:cubicBezTo>
                    <a:cubicBezTo>
                      <a:pt x="49" y="623"/>
                      <a:pt x="49" y="623"/>
                      <a:pt x="49" y="623"/>
                    </a:cubicBezTo>
                    <a:cubicBezTo>
                      <a:pt x="53" y="530"/>
                      <a:pt x="79" y="442"/>
                      <a:pt x="121" y="364"/>
                    </a:cubicBezTo>
                    <a:close/>
                    <a:moveTo>
                      <a:pt x="170" y="676"/>
                    </a:moveTo>
                    <a:cubicBezTo>
                      <a:pt x="172" y="767"/>
                      <a:pt x="186" y="854"/>
                      <a:pt x="212" y="935"/>
                    </a:cubicBezTo>
                    <a:cubicBezTo>
                      <a:pt x="122" y="935"/>
                      <a:pt x="122" y="935"/>
                      <a:pt x="122" y="935"/>
                    </a:cubicBezTo>
                    <a:cubicBezTo>
                      <a:pt x="79" y="858"/>
                      <a:pt x="53" y="770"/>
                      <a:pt x="49" y="676"/>
                    </a:cubicBezTo>
                    <a:lnTo>
                      <a:pt x="170" y="676"/>
                    </a:lnTo>
                    <a:close/>
                    <a:moveTo>
                      <a:pt x="447" y="1213"/>
                    </a:moveTo>
                    <a:cubicBezTo>
                      <a:pt x="382" y="1160"/>
                      <a:pt x="327" y="1082"/>
                      <a:pt x="288" y="989"/>
                    </a:cubicBezTo>
                    <a:cubicBezTo>
                      <a:pt x="458" y="989"/>
                      <a:pt x="458" y="989"/>
                      <a:pt x="458" y="989"/>
                    </a:cubicBezTo>
                    <a:cubicBezTo>
                      <a:pt x="475" y="1091"/>
                      <a:pt x="500" y="1176"/>
                      <a:pt x="530" y="1237"/>
                    </a:cubicBezTo>
                    <a:cubicBezTo>
                      <a:pt x="502" y="1231"/>
                      <a:pt x="474" y="1223"/>
                      <a:pt x="447" y="1213"/>
                    </a:cubicBezTo>
                    <a:close/>
                    <a:moveTo>
                      <a:pt x="1197" y="935"/>
                    </a:moveTo>
                    <a:cubicBezTo>
                      <a:pt x="1102" y="935"/>
                      <a:pt x="1102" y="935"/>
                      <a:pt x="1102" y="935"/>
                    </a:cubicBezTo>
                    <a:cubicBezTo>
                      <a:pt x="1128" y="854"/>
                      <a:pt x="1142" y="767"/>
                      <a:pt x="1144" y="676"/>
                    </a:cubicBezTo>
                    <a:cubicBezTo>
                      <a:pt x="1270" y="676"/>
                      <a:pt x="1270" y="676"/>
                      <a:pt x="1270" y="676"/>
                    </a:cubicBezTo>
                    <a:cubicBezTo>
                      <a:pt x="1265" y="770"/>
                      <a:pt x="1239" y="858"/>
                      <a:pt x="1197" y="935"/>
                    </a:cubicBezTo>
                    <a:close/>
                    <a:moveTo>
                      <a:pt x="1164" y="311"/>
                    </a:moveTo>
                    <a:cubicBezTo>
                      <a:pt x="1083" y="311"/>
                      <a:pt x="1083" y="311"/>
                      <a:pt x="1083" y="311"/>
                    </a:cubicBezTo>
                    <a:cubicBezTo>
                      <a:pt x="1060" y="251"/>
                      <a:pt x="1031" y="195"/>
                      <a:pt x="996" y="147"/>
                    </a:cubicBezTo>
                    <a:cubicBezTo>
                      <a:pt x="1062" y="191"/>
                      <a:pt x="1119" y="246"/>
                      <a:pt x="1164" y="311"/>
                    </a:cubicBezTo>
                    <a:close/>
                    <a:moveTo>
                      <a:pt x="716" y="50"/>
                    </a:moveTo>
                    <a:cubicBezTo>
                      <a:pt x="751" y="103"/>
                      <a:pt x="782" y="196"/>
                      <a:pt x="803" y="311"/>
                    </a:cubicBezTo>
                    <a:cubicBezTo>
                      <a:pt x="511" y="311"/>
                      <a:pt x="511" y="311"/>
                      <a:pt x="511" y="311"/>
                    </a:cubicBezTo>
                    <a:cubicBezTo>
                      <a:pt x="531" y="196"/>
                      <a:pt x="562" y="104"/>
                      <a:pt x="598" y="51"/>
                    </a:cubicBezTo>
                    <a:cubicBezTo>
                      <a:pt x="618" y="49"/>
                      <a:pt x="638" y="48"/>
                      <a:pt x="659" y="48"/>
                    </a:cubicBezTo>
                    <a:cubicBezTo>
                      <a:pt x="678" y="48"/>
                      <a:pt x="697" y="49"/>
                      <a:pt x="716" y="50"/>
                    </a:cubicBezTo>
                    <a:close/>
                    <a:moveTo>
                      <a:pt x="314" y="153"/>
                    </a:moveTo>
                    <a:cubicBezTo>
                      <a:pt x="281" y="200"/>
                      <a:pt x="253" y="253"/>
                      <a:pt x="231" y="311"/>
                    </a:cubicBezTo>
                    <a:cubicBezTo>
                      <a:pt x="154" y="311"/>
                      <a:pt x="154" y="311"/>
                      <a:pt x="154" y="311"/>
                    </a:cubicBezTo>
                    <a:cubicBezTo>
                      <a:pt x="197" y="249"/>
                      <a:pt x="251" y="196"/>
                      <a:pt x="314" y="153"/>
                    </a:cubicBezTo>
                    <a:close/>
                    <a:moveTo>
                      <a:pt x="155" y="989"/>
                    </a:moveTo>
                    <a:cubicBezTo>
                      <a:pt x="231" y="989"/>
                      <a:pt x="231" y="989"/>
                      <a:pt x="231" y="989"/>
                    </a:cubicBezTo>
                    <a:cubicBezTo>
                      <a:pt x="252" y="1046"/>
                      <a:pt x="280" y="1098"/>
                      <a:pt x="313" y="1145"/>
                    </a:cubicBezTo>
                    <a:cubicBezTo>
                      <a:pt x="251" y="1103"/>
                      <a:pt x="198" y="1050"/>
                      <a:pt x="155" y="989"/>
                    </a:cubicBezTo>
                    <a:close/>
                    <a:moveTo>
                      <a:pt x="597" y="1248"/>
                    </a:moveTo>
                    <a:cubicBezTo>
                      <a:pt x="562" y="1194"/>
                      <a:pt x="531" y="1102"/>
                      <a:pt x="511" y="989"/>
                    </a:cubicBezTo>
                    <a:cubicBezTo>
                      <a:pt x="803" y="989"/>
                      <a:pt x="803" y="989"/>
                      <a:pt x="803" y="989"/>
                    </a:cubicBezTo>
                    <a:cubicBezTo>
                      <a:pt x="782" y="1103"/>
                      <a:pt x="752" y="1195"/>
                      <a:pt x="717" y="1248"/>
                    </a:cubicBezTo>
                    <a:cubicBezTo>
                      <a:pt x="698" y="1250"/>
                      <a:pt x="679" y="1251"/>
                      <a:pt x="659" y="1251"/>
                    </a:cubicBezTo>
                    <a:cubicBezTo>
                      <a:pt x="638" y="1251"/>
                      <a:pt x="617" y="1250"/>
                      <a:pt x="597" y="1248"/>
                    </a:cubicBezTo>
                    <a:close/>
                    <a:moveTo>
                      <a:pt x="997" y="1150"/>
                    </a:moveTo>
                    <a:cubicBezTo>
                      <a:pt x="1031" y="1102"/>
                      <a:pt x="1061" y="1048"/>
                      <a:pt x="1083" y="989"/>
                    </a:cubicBezTo>
                    <a:cubicBezTo>
                      <a:pt x="1163" y="989"/>
                      <a:pt x="1163" y="989"/>
                      <a:pt x="1163" y="989"/>
                    </a:cubicBezTo>
                    <a:cubicBezTo>
                      <a:pt x="1119" y="1053"/>
                      <a:pt x="1062" y="1107"/>
                      <a:pt x="997" y="1150"/>
                    </a:cubicBezTo>
                    <a:close/>
                  </a:path>
                </a:pathLst>
              </a:custGeom>
              <a:grpFill/>
              <a:ln w="9525">
                <a:solidFill>
                  <a:schemeClr val="bg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3746"/>
                  </a:solidFill>
                  <a:effectLst/>
                  <a:uLnTx/>
                  <a:uFillTx/>
                  <a:latin typeface="Ubuntu"/>
                  <a:ea typeface="+mn-ea"/>
                  <a:cs typeface="+mn-cs"/>
                </a:endParaRPr>
              </a:p>
            </p:txBody>
          </p:sp>
          <p:sp>
            <p:nvSpPr>
              <p:cNvPr id="36" name="Freeform 28">
                <a:extLst>
                  <a:ext uri="{FF2B5EF4-FFF2-40B4-BE49-F238E27FC236}">
                    <a16:creationId xmlns:a16="http://schemas.microsoft.com/office/drawing/2014/main" id="{7D5A11BC-64A7-2748-DF06-99C359E6744A}"/>
                  </a:ext>
                </a:extLst>
              </p:cNvPr>
              <p:cNvSpPr>
                <a:spLocks noChangeAspect="1" noEditPoints="1"/>
              </p:cNvSpPr>
              <p:nvPr/>
            </p:nvSpPr>
            <p:spPr bwMode="auto">
              <a:xfrm>
                <a:off x="8267169" y="5285021"/>
                <a:ext cx="108261" cy="148134"/>
              </a:xfrm>
              <a:custGeom>
                <a:avLst/>
                <a:gdLst/>
                <a:ahLst/>
                <a:cxnLst>
                  <a:cxn ang="0">
                    <a:pos x="301" y="202"/>
                  </a:cxn>
                  <a:cxn ang="0">
                    <a:pos x="200" y="304"/>
                  </a:cxn>
                  <a:cxn ang="0">
                    <a:pos x="98" y="202"/>
                  </a:cxn>
                  <a:cxn ang="0">
                    <a:pos x="200" y="101"/>
                  </a:cxn>
                  <a:cxn ang="0">
                    <a:pos x="301" y="202"/>
                  </a:cxn>
                  <a:cxn ang="0">
                    <a:pos x="407" y="202"/>
                  </a:cxn>
                  <a:cxn ang="0">
                    <a:pos x="204" y="0"/>
                  </a:cxn>
                  <a:cxn ang="0">
                    <a:pos x="0" y="202"/>
                  </a:cxn>
                  <a:cxn ang="0">
                    <a:pos x="47" y="332"/>
                  </a:cxn>
                  <a:cxn ang="0">
                    <a:pos x="204" y="557"/>
                  </a:cxn>
                  <a:cxn ang="0">
                    <a:pos x="363" y="328"/>
                  </a:cxn>
                  <a:cxn ang="0">
                    <a:pos x="378" y="306"/>
                  </a:cxn>
                  <a:cxn ang="0">
                    <a:pos x="380" y="304"/>
                  </a:cxn>
                  <a:cxn ang="0">
                    <a:pos x="380" y="304"/>
                  </a:cxn>
                  <a:cxn ang="0">
                    <a:pos x="407" y="202"/>
                  </a:cxn>
                </a:cxnLst>
                <a:rect l="0" t="0" r="r" b="b"/>
                <a:pathLst>
                  <a:path w="407" h="557">
                    <a:moveTo>
                      <a:pt x="301" y="202"/>
                    </a:moveTo>
                    <a:cubicBezTo>
                      <a:pt x="301" y="258"/>
                      <a:pt x="256" y="304"/>
                      <a:pt x="200" y="304"/>
                    </a:cubicBezTo>
                    <a:cubicBezTo>
                      <a:pt x="144" y="304"/>
                      <a:pt x="98" y="258"/>
                      <a:pt x="98" y="202"/>
                    </a:cubicBezTo>
                    <a:cubicBezTo>
                      <a:pt x="98" y="146"/>
                      <a:pt x="144" y="101"/>
                      <a:pt x="200" y="101"/>
                    </a:cubicBezTo>
                    <a:cubicBezTo>
                      <a:pt x="256" y="101"/>
                      <a:pt x="301" y="146"/>
                      <a:pt x="301" y="202"/>
                    </a:cubicBezTo>
                    <a:moveTo>
                      <a:pt x="407" y="202"/>
                    </a:moveTo>
                    <a:cubicBezTo>
                      <a:pt x="407" y="90"/>
                      <a:pt x="316" y="0"/>
                      <a:pt x="204" y="0"/>
                    </a:cubicBezTo>
                    <a:cubicBezTo>
                      <a:pt x="91" y="0"/>
                      <a:pt x="0" y="90"/>
                      <a:pt x="0" y="202"/>
                    </a:cubicBezTo>
                    <a:cubicBezTo>
                      <a:pt x="0" y="252"/>
                      <a:pt x="18" y="297"/>
                      <a:pt x="47" y="332"/>
                    </a:cubicBezTo>
                    <a:cubicBezTo>
                      <a:pt x="204" y="557"/>
                      <a:pt x="204" y="557"/>
                      <a:pt x="204" y="557"/>
                    </a:cubicBezTo>
                    <a:cubicBezTo>
                      <a:pt x="363" y="328"/>
                      <a:pt x="363" y="328"/>
                      <a:pt x="363" y="328"/>
                    </a:cubicBezTo>
                    <a:cubicBezTo>
                      <a:pt x="368" y="321"/>
                      <a:pt x="374" y="314"/>
                      <a:pt x="378" y="306"/>
                    </a:cubicBezTo>
                    <a:cubicBezTo>
                      <a:pt x="380" y="304"/>
                      <a:pt x="380" y="304"/>
                      <a:pt x="380" y="304"/>
                    </a:cubicBezTo>
                    <a:cubicBezTo>
                      <a:pt x="380" y="304"/>
                      <a:pt x="380" y="304"/>
                      <a:pt x="380" y="304"/>
                    </a:cubicBezTo>
                    <a:cubicBezTo>
                      <a:pt x="397" y="274"/>
                      <a:pt x="407" y="239"/>
                      <a:pt x="407" y="202"/>
                    </a:cubicBezTo>
                  </a:path>
                </a:pathLst>
              </a:custGeom>
              <a:grp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79BAA"/>
                  </a:solidFill>
                  <a:effectLst/>
                  <a:uLnTx/>
                  <a:uFillTx/>
                  <a:latin typeface="Ubuntu"/>
                  <a:ea typeface="+mn-ea"/>
                  <a:cs typeface="+mn-cs"/>
                </a:endParaRPr>
              </a:p>
            </p:txBody>
          </p:sp>
          <p:sp>
            <p:nvSpPr>
              <p:cNvPr id="37" name="Freeform 28">
                <a:extLst>
                  <a:ext uri="{FF2B5EF4-FFF2-40B4-BE49-F238E27FC236}">
                    <a16:creationId xmlns:a16="http://schemas.microsoft.com/office/drawing/2014/main" id="{E578F120-6263-CEE6-4E10-26D650E8A81B}"/>
                  </a:ext>
                </a:extLst>
              </p:cNvPr>
              <p:cNvSpPr>
                <a:spLocks noChangeAspect="1" noEditPoints="1"/>
              </p:cNvSpPr>
              <p:nvPr/>
            </p:nvSpPr>
            <p:spPr bwMode="auto">
              <a:xfrm>
                <a:off x="8191756" y="5433155"/>
                <a:ext cx="108261" cy="148134"/>
              </a:xfrm>
              <a:custGeom>
                <a:avLst/>
                <a:gdLst/>
                <a:ahLst/>
                <a:cxnLst>
                  <a:cxn ang="0">
                    <a:pos x="301" y="202"/>
                  </a:cxn>
                  <a:cxn ang="0">
                    <a:pos x="200" y="304"/>
                  </a:cxn>
                  <a:cxn ang="0">
                    <a:pos x="98" y="202"/>
                  </a:cxn>
                  <a:cxn ang="0">
                    <a:pos x="200" y="101"/>
                  </a:cxn>
                  <a:cxn ang="0">
                    <a:pos x="301" y="202"/>
                  </a:cxn>
                  <a:cxn ang="0">
                    <a:pos x="407" y="202"/>
                  </a:cxn>
                  <a:cxn ang="0">
                    <a:pos x="204" y="0"/>
                  </a:cxn>
                  <a:cxn ang="0">
                    <a:pos x="0" y="202"/>
                  </a:cxn>
                  <a:cxn ang="0">
                    <a:pos x="47" y="332"/>
                  </a:cxn>
                  <a:cxn ang="0">
                    <a:pos x="204" y="557"/>
                  </a:cxn>
                  <a:cxn ang="0">
                    <a:pos x="363" y="328"/>
                  </a:cxn>
                  <a:cxn ang="0">
                    <a:pos x="378" y="306"/>
                  </a:cxn>
                  <a:cxn ang="0">
                    <a:pos x="380" y="304"/>
                  </a:cxn>
                  <a:cxn ang="0">
                    <a:pos x="380" y="304"/>
                  </a:cxn>
                  <a:cxn ang="0">
                    <a:pos x="407" y="202"/>
                  </a:cxn>
                </a:cxnLst>
                <a:rect l="0" t="0" r="r" b="b"/>
                <a:pathLst>
                  <a:path w="407" h="557">
                    <a:moveTo>
                      <a:pt x="301" y="202"/>
                    </a:moveTo>
                    <a:cubicBezTo>
                      <a:pt x="301" y="258"/>
                      <a:pt x="256" y="304"/>
                      <a:pt x="200" y="304"/>
                    </a:cubicBezTo>
                    <a:cubicBezTo>
                      <a:pt x="144" y="304"/>
                      <a:pt x="98" y="258"/>
                      <a:pt x="98" y="202"/>
                    </a:cubicBezTo>
                    <a:cubicBezTo>
                      <a:pt x="98" y="146"/>
                      <a:pt x="144" y="101"/>
                      <a:pt x="200" y="101"/>
                    </a:cubicBezTo>
                    <a:cubicBezTo>
                      <a:pt x="256" y="101"/>
                      <a:pt x="301" y="146"/>
                      <a:pt x="301" y="202"/>
                    </a:cubicBezTo>
                    <a:moveTo>
                      <a:pt x="407" y="202"/>
                    </a:moveTo>
                    <a:cubicBezTo>
                      <a:pt x="407" y="90"/>
                      <a:pt x="316" y="0"/>
                      <a:pt x="204" y="0"/>
                    </a:cubicBezTo>
                    <a:cubicBezTo>
                      <a:pt x="91" y="0"/>
                      <a:pt x="0" y="90"/>
                      <a:pt x="0" y="202"/>
                    </a:cubicBezTo>
                    <a:cubicBezTo>
                      <a:pt x="0" y="252"/>
                      <a:pt x="18" y="297"/>
                      <a:pt x="47" y="332"/>
                    </a:cubicBezTo>
                    <a:cubicBezTo>
                      <a:pt x="204" y="557"/>
                      <a:pt x="204" y="557"/>
                      <a:pt x="204" y="557"/>
                    </a:cubicBezTo>
                    <a:cubicBezTo>
                      <a:pt x="363" y="328"/>
                      <a:pt x="363" y="328"/>
                      <a:pt x="363" y="328"/>
                    </a:cubicBezTo>
                    <a:cubicBezTo>
                      <a:pt x="368" y="321"/>
                      <a:pt x="374" y="314"/>
                      <a:pt x="378" y="306"/>
                    </a:cubicBezTo>
                    <a:cubicBezTo>
                      <a:pt x="380" y="304"/>
                      <a:pt x="380" y="304"/>
                      <a:pt x="380" y="304"/>
                    </a:cubicBezTo>
                    <a:cubicBezTo>
                      <a:pt x="380" y="304"/>
                      <a:pt x="380" y="304"/>
                      <a:pt x="380" y="304"/>
                    </a:cubicBezTo>
                    <a:cubicBezTo>
                      <a:pt x="397" y="274"/>
                      <a:pt x="407" y="239"/>
                      <a:pt x="407" y="202"/>
                    </a:cubicBezTo>
                  </a:path>
                </a:pathLst>
              </a:custGeom>
              <a:grp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79BAA"/>
                  </a:solidFill>
                  <a:effectLst/>
                  <a:uLnTx/>
                  <a:uFillTx/>
                  <a:latin typeface="Ubuntu"/>
                  <a:ea typeface="+mn-ea"/>
                  <a:cs typeface="+mn-cs"/>
                </a:endParaRPr>
              </a:p>
            </p:txBody>
          </p:sp>
          <p:sp>
            <p:nvSpPr>
              <p:cNvPr id="38" name="Freeform 28">
                <a:extLst>
                  <a:ext uri="{FF2B5EF4-FFF2-40B4-BE49-F238E27FC236}">
                    <a16:creationId xmlns:a16="http://schemas.microsoft.com/office/drawing/2014/main" id="{D85E6E84-B23A-E105-8B20-323DB7C01840}"/>
                  </a:ext>
                </a:extLst>
              </p:cNvPr>
              <p:cNvSpPr>
                <a:spLocks noChangeAspect="1" noEditPoints="1"/>
              </p:cNvSpPr>
              <p:nvPr/>
            </p:nvSpPr>
            <p:spPr bwMode="auto">
              <a:xfrm>
                <a:off x="8392056" y="5364262"/>
                <a:ext cx="108261" cy="148134"/>
              </a:xfrm>
              <a:custGeom>
                <a:avLst/>
                <a:gdLst/>
                <a:ahLst/>
                <a:cxnLst>
                  <a:cxn ang="0">
                    <a:pos x="301" y="202"/>
                  </a:cxn>
                  <a:cxn ang="0">
                    <a:pos x="200" y="304"/>
                  </a:cxn>
                  <a:cxn ang="0">
                    <a:pos x="98" y="202"/>
                  </a:cxn>
                  <a:cxn ang="0">
                    <a:pos x="200" y="101"/>
                  </a:cxn>
                  <a:cxn ang="0">
                    <a:pos x="301" y="202"/>
                  </a:cxn>
                  <a:cxn ang="0">
                    <a:pos x="407" y="202"/>
                  </a:cxn>
                  <a:cxn ang="0">
                    <a:pos x="204" y="0"/>
                  </a:cxn>
                  <a:cxn ang="0">
                    <a:pos x="0" y="202"/>
                  </a:cxn>
                  <a:cxn ang="0">
                    <a:pos x="47" y="332"/>
                  </a:cxn>
                  <a:cxn ang="0">
                    <a:pos x="204" y="557"/>
                  </a:cxn>
                  <a:cxn ang="0">
                    <a:pos x="363" y="328"/>
                  </a:cxn>
                  <a:cxn ang="0">
                    <a:pos x="378" y="306"/>
                  </a:cxn>
                  <a:cxn ang="0">
                    <a:pos x="380" y="304"/>
                  </a:cxn>
                  <a:cxn ang="0">
                    <a:pos x="380" y="304"/>
                  </a:cxn>
                  <a:cxn ang="0">
                    <a:pos x="407" y="202"/>
                  </a:cxn>
                </a:cxnLst>
                <a:rect l="0" t="0" r="r" b="b"/>
                <a:pathLst>
                  <a:path w="407" h="557">
                    <a:moveTo>
                      <a:pt x="301" y="202"/>
                    </a:moveTo>
                    <a:cubicBezTo>
                      <a:pt x="301" y="258"/>
                      <a:pt x="256" y="304"/>
                      <a:pt x="200" y="304"/>
                    </a:cubicBezTo>
                    <a:cubicBezTo>
                      <a:pt x="144" y="304"/>
                      <a:pt x="98" y="258"/>
                      <a:pt x="98" y="202"/>
                    </a:cubicBezTo>
                    <a:cubicBezTo>
                      <a:pt x="98" y="146"/>
                      <a:pt x="144" y="101"/>
                      <a:pt x="200" y="101"/>
                    </a:cubicBezTo>
                    <a:cubicBezTo>
                      <a:pt x="256" y="101"/>
                      <a:pt x="301" y="146"/>
                      <a:pt x="301" y="202"/>
                    </a:cubicBezTo>
                    <a:moveTo>
                      <a:pt x="407" y="202"/>
                    </a:moveTo>
                    <a:cubicBezTo>
                      <a:pt x="407" y="90"/>
                      <a:pt x="316" y="0"/>
                      <a:pt x="204" y="0"/>
                    </a:cubicBezTo>
                    <a:cubicBezTo>
                      <a:pt x="91" y="0"/>
                      <a:pt x="0" y="90"/>
                      <a:pt x="0" y="202"/>
                    </a:cubicBezTo>
                    <a:cubicBezTo>
                      <a:pt x="0" y="252"/>
                      <a:pt x="18" y="297"/>
                      <a:pt x="47" y="332"/>
                    </a:cubicBezTo>
                    <a:cubicBezTo>
                      <a:pt x="204" y="557"/>
                      <a:pt x="204" y="557"/>
                      <a:pt x="204" y="557"/>
                    </a:cubicBezTo>
                    <a:cubicBezTo>
                      <a:pt x="363" y="328"/>
                      <a:pt x="363" y="328"/>
                      <a:pt x="363" y="328"/>
                    </a:cubicBezTo>
                    <a:cubicBezTo>
                      <a:pt x="368" y="321"/>
                      <a:pt x="374" y="314"/>
                      <a:pt x="378" y="306"/>
                    </a:cubicBezTo>
                    <a:cubicBezTo>
                      <a:pt x="380" y="304"/>
                      <a:pt x="380" y="304"/>
                      <a:pt x="380" y="304"/>
                    </a:cubicBezTo>
                    <a:cubicBezTo>
                      <a:pt x="380" y="304"/>
                      <a:pt x="380" y="304"/>
                      <a:pt x="380" y="304"/>
                    </a:cubicBezTo>
                    <a:cubicBezTo>
                      <a:pt x="397" y="274"/>
                      <a:pt x="407" y="239"/>
                      <a:pt x="407" y="202"/>
                    </a:cubicBezTo>
                  </a:path>
                </a:pathLst>
              </a:custGeom>
              <a:grpFill/>
              <a:ln w="9525" cap="flat" cmpd="sng" algn="ctr">
                <a:solidFill>
                  <a:schemeClr val="bg1"/>
                </a:solidFill>
                <a:prstDash val="solid"/>
                <a:round/>
                <a:headEnd type="none" w="med" len="med"/>
                <a:tailEnd type="none" w="med" len="me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79BAA"/>
                  </a:solidFill>
                  <a:effectLst/>
                  <a:uLnTx/>
                  <a:uFillTx/>
                  <a:latin typeface="Ubuntu"/>
                  <a:ea typeface="+mn-ea"/>
                  <a:cs typeface="+mn-cs"/>
                </a:endParaRPr>
              </a:p>
            </p:txBody>
          </p:sp>
        </p:grpSp>
      </p:grpSp>
      <p:grpSp>
        <p:nvGrpSpPr>
          <p:cNvPr id="79" name="Group 78">
            <a:extLst>
              <a:ext uri="{FF2B5EF4-FFF2-40B4-BE49-F238E27FC236}">
                <a16:creationId xmlns:a16="http://schemas.microsoft.com/office/drawing/2014/main" id="{AE76F18D-1A22-5316-A74B-99D86F1B38D9}"/>
              </a:ext>
            </a:extLst>
          </p:cNvPr>
          <p:cNvGrpSpPr/>
          <p:nvPr/>
        </p:nvGrpSpPr>
        <p:grpSpPr>
          <a:xfrm>
            <a:off x="7852492" y="5186323"/>
            <a:ext cx="1159497" cy="1308839"/>
            <a:chOff x="7852492" y="5186323"/>
            <a:chExt cx="1159497" cy="1308839"/>
          </a:xfrm>
        </p:grpSpPr>
        <p:sp>
          <p:nvSpPr>
            <p:cNvPr id="23" name="object 49">
              <a:extLst>
                <a:ext uri="{FF2B5EF4-FFF2-40B4-BE49-F238E27FC236}">
                  <a16:creationId xmlns:a16="http://schemas.microsoft.com/office/drawing/2014/main" id="{0D98AD45-ABEA-FA7C-6E30-B7F9AF7F1F05}"/>
                </a:ext>
              </a:extLst>
            </p:cNvPr>
            <p:cNvSpPr txBox="1"/>
            <p:nvPr/>
          </p:nvSpPr>
          <p:spPr>
            <a:xfrm>
              <a:off x="7852492" y="5751369"/>
              <a:ext cx="1159497" cy="743793"/>
            </a:xfrm>
            <a:prstGeom prst="rect">
              <a:avLst/>
            </a:prstGeom>
          </p:spPr>
          <p:txBody>
            <a:bodyPr vert="horz" wrap="square" lIns="0" tIns="12700" rIns="0" bIns="0" rtlCol="0" anchor="t">
              <a:spAutoFit/>
            </a:bodyPr>
            <a:lstStyle/>
            <a:p>
              <a:pPr marL="12700" marR="5080" algn="ctr">
                <a:spcBef>
                  <a:spcPts val="100"/>
                </a:spcBef>
                <a:defRPr/>
              </a:pPr>
              <a:r>
                <a:rPr lang="en-IN" sz="950" b="1">
                  <a:solidFill>
                    <a:schemeClr val="accent1"/>
                  </a:solidFill>
                  <a:latin typeface="Ubuntu"/>
                  <a:cs typeface="Verdana"/>
                </a:rPr>
                <a:t>Successful execution of multiple recovery plans on critical interfaces</a:t>
              </a:r>
              <a:endParaRPr lang="en-IN" sz="950" b="1" i="0" u="none" strike="noStrike" kern="1200" cap="none" spc="0" normalizeH="0" baseline="0" noProof="0">
                <a:ln>
                  <a:noFill/>
                </a:ln>
                <a:solidFill>
                  <a:schemeClr val="accent1"/>
                </a:solidFill>
                <a:effectLst/>
                <a:uLnTx/>
                <a:uFillTx/>
                <a:latin typeface="Ubuntu"/>
                <a:cs typeface="Verdana"/>
              </a:endParaRPr>
            </a:p>
          </p:txBody>
        </p:sp>
        <p:grpSp>
          <p:nvGrpSpPr>
            <p:cNvPr id="75" name="Group 74">
              <a:extLst>
                <a:ext uri="{FF2B5EF4-FFF2-40B4-BE49-F238E27FC236}">
                  <a16:creationId xmlns:a16="http://schemas.microsoft.com/office/drawing/2014/main" id="{212EB47B-4652-BFE7-2B31-84AF6531D4AA}"/>
                </a:ext>
              </a:extLst>
            </p:cNvPr>
            <p:cNvGrpSpPr/>
            <p:nvPr/>
          </p:nvGrpSpPr>
          <p:grpSpPr>
            <a:xfrm>
              <a:off x="8160744" y="5186323"/>
              <a:ext cx="542993" cy="543273"/>
              <a:chOff x="8208997" y="5186323"/>
              <a:chExt cx="542993" cy="543273"/>
            </a:xfrm>
          </p:grpSpPr>
          <p:sp>
            <p:nvSpPr>
              <p:cNvPr id="104" name="Freeform 188">
                <a:extLst>
                  <a:ext uri="{FF2B5EF4-FFF2-40B4-BE49-F238E27FC236}">
                    <a16:creationId xmlns:a16="http://schemas.microsoft.com/office/drawing/2014/main" id="{EB4BBF42-E5B7-450F-926C-5813563F255E}"/>
                  </a:ext>
                </a:extLst>
              </p:cNvPr>
              <p:cNvSpPr>
                <a:spLocks/>
              </p:cNvSpPr>
              <p:nvPr/>
            </p:nvSpPr>
            <p:spPr bwMode="auto">
              <a:xfrm>
                <a:off x="8208997" y="5186323"/>
                <a:ext cx="542993" cy="543273"/>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Ubuntu"/>
                  <a:ea typeface="+mn-ea"/>
                  <a:cs typeface="+mn-cs"/>
                </a:endParaRPr>
              </a:p>
            </p:txBody>
          </p:sp>
          <p:grpSp>
            <p:nvGrpSpPr>
              <p:cNvPr id="41" name="Group 40">
                <a:extLst>
                  <a:ext uri="{FF2B5EF4-FFF2-40B4-BE49-F238E27FC236}">
                    <a16:creationId xmlns:a16="http://schemas.microsoft.com/office/drawing/2014/main" id="{2D5841A3-871E-1827-07DC-30F2B3985AD5}"/>
                  </a:ext>
                </a:extLst>
              </p:cNvPr>
              <p:cNvGrpSpPr>
                <a:grpSpLocks noChangeAspect="1"/>
              </p:cNvGrpSpPr>
              <p:nvPr/>
            </p:nvGrpSpPr>
            <p:grpSpPr>
              <a:xfrm>
                <a:off x="8313538" y="5273672"/>
                <a:ext cx="333914" cy="368576"/>
                <a:chOff x="1599532" y="931597"/>
                <a:chExt cx="4280218" cy="5234254"/>
              </a:xfrm>
            </p:grpSpPr>
            <p:sp>
              <p:nvSpPr>
                <p:cNvPr id="42" name="Freeform 7">
                  <a:extLst>
                    <a:ext uri="{FF2B5EF4-FFF2-40B4-BE49-F238E27FC236}">
                      <a16:creationId xmlns:a16="http://schemas.microsoft.com/office/drawing/2014/main" id="{EA3785EF-DC5C-7830-5C89-851439D85354}"/>
                    </a:ext>
                  </a:extLst>
                </p:cNvPr>
                <p:cNvSpPr>
                  <a:spLocks noChangeAspect="1"/>
                </p:cNvSpPr>
                <p:nvPr/>
              </p:nvSpPr>
              <p:spPr bwMode="auto">
                <a:xfrm>
                  <a:off x="1599532" y="1449849"/>
                  <a:ext cx="3381578" cy="4192817"/>
                </a:xfrm>
                <a:custGeom>
                  <a:avLst/>
                  <a:gdLst>
                    <a:gd name="T0" fmla="*/ 0 w 1163"/>
                    <a:gd name="T1" fmla="*/ 722 h 1442"/>
                    <a:gd name="T2" fmla="*/ 0 w 1163"/>
                    <a:gd name="T3" fmla="*/ 110 h 1442"/>
                    <a:gd name="T4" fmla="*/ 23 w 1163"/>
                    <a:gd name="T5" fmla="*/ 38 h 1442"/>
                    <a:gd name="T6" fmla="*/ 94 w 1163"/>
                    <a:gd name="T7" fmla="*/ 1 h 1442"/>
                    <a:gd name="T8" fmla="*/ 270 w 1163"/>
                    <a:gd name="T9" fmla="*/ 2 h 1442"/>
                    <a:gd name="T10" fmla="*/ 285 w 1163"/>
                    <a:gd name="T11" fmla="*/ 18 h 1442"/>
                    <a:gd name="T12" fmla="*/ 405 w 1163"/>
                    <a:gd name="T13" fmla="*/ 155 h 1442"/>
                    <a:gd name="T14" fmla="*/ 757 w 1163"/>
                    <a:gd name="T15" fmla="*/ 155 h 1442"/>
                    <a:gd name="T16" fmla="*/ 877 w 1163"/>
                    <a:gd name="T17" fmla="*/ 20 h 1442"/>
                    <a:gd name="T18" fmla="*/ 895 w 1163"/>
                    <a:gd name="T19" fmla="*/ 2 h 1442"/>
                    <a:gd name="T20" fmla="*/ 1039 w 1163"/>
                    <a:gd name="T21" fmla="*/ 2 h 1442"/>
                    <a:gd name="T22" fmla="*/ 1113 w 1163"/>
                    <a:gd name="T23" fmla="*/ 21 h 1442"/>
                    <a:gd name="T24" fmla="*/ 1163 w 1163"/>
                    <a:gd name="T25" fmla="*/ 113 h 1442"/>
                    <a:gd name="T26" fmla="*/ 1163 w 1163"/>
                    <a:gd name="T27" fmla="*/ 657 h 1442"/>
                    <a:gd name="T28" fmla="*/ 1163 w 1163"/>
                    <a:gd name="T29" fmla="*/ 861 h 1442"/>
                    <a:gd name="T30" fmla="*/ 1146 w 1163"/>
                    <a:gd name="T31" fmla="*/ 878 h 1442"/>
                    <a:gd name="T32" fmla="*/ 1049 w 1163"/>
                    <a:gd name="T33" fmla="*/ 887 h 1442"/>
                    <a:gd name="T34" fmla="*/ 1032 w 1163"/>
                    <a:gd name="T35" fmla="*/ 872 h 1442"/>
                    <a:gd name="T36" fmla="*/ 1032 w 1163"/>
                    <a:gd name="T37" fmla="*/ 312 h 1442"/>
                    <a:gd name="T38" fmla="*/ 1006 w 1163"/>
                    <a:gd name="T39" fmla="*/ 285 h 1442"/>
                    <a:gd name="T40" fmla="*/ 152 w 1163"/>
                    <a:gd name="T41" fmla="*/ 285 h 1442"/>
                    <a:gd name="T42" fmla="*/ 128 w 1163"/>
                    <a:gd name="T43" fmla="*/ 309 h 1442"/>
                    <a:gd name="T44" fmla="*/ 128 w 1163"/>
                    <a:gd name="T45" fmla="*/ 1289 h 1442"/>
                    <a:gd name="T46" fmla="*/ 154 w 1163"/>
                    <a:gd name="T47" fmla="*/ 1314 h 1442"/>
                    <a:gd name="T48" fmla="*/ 704 w 1163"/>
                    <a:gd name="T49" fmla="*/ 1313 h 1442"/>
                    <a:gd name="T50" fmla="*/ 727 w 1163"/>
                    <a:gd name="T51" fmla="*/ 1333 h 1442"/>
                    <a:gd name="T52" fmla="*/ 749 w 1163"/>
                    <a:gd name="T53" fmla="*/ 1428 h 1442"/>
                    <a:gd name="T54" fmla="*/ 738 w 1163"/>
                    <a:gd name="T55" fmla="*/ 1442 h 1442"/>
                    <a:gd name="T56" fmla="*/ 100 w 1163"/>
                    <a:gd name="T57" fmla="*/ 1442 h 1442"/>
                    <a:gd name="T58" fmla="*/ 0 w 1163"/>
                    <a:gd name="T59" fmla="*/ 1336 h 1442"/>
                    <a:gd name="T60" fmla="*/ 0 w 1163"/>
                    <a:gd name="T61" fmla="*/ 722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3" h="1442">
                      <a:moveTo>
                        <a:pt x="0" y="722"/>
                      </a:moveTo>
                      <a:cubicBezTo>
                        <a:pt x="0" y="518"/>
                        <a:pt x="0" y="314"/>
                        <a:pt x="0" y="110"/>
                      </a:cubicBezTo>
                      <a:cubicBezTo>
                        <a:pt x="0" y="83"/>
                        <a:pt x="7" y="59"/>
                        <a:pt x="23" y="38"/>
                      </a:cubicBezTo>
                      <a:cubicBezTo>
                        <a:pt x="40" y="14"/>
                        <a:pt x="62" y="0"/>
                        <a:pt x="94" y="1"/>
                      </a:cubicBezTo>
                      <a:cubicBezTo>
                        <a:pt x="153" y="3"/>
                        <a:pt x="211" y="2"/>
                        <a:pt x="270" y="2"/>
                      </a:cubicBezTo>
                      <a:cubicBezTo>
                        <a:pt x="282" y="2"/>
                        <a:pt x="286" y="3"/>
                        <a:pt x="285" y="18"/>
                      </a:cubicBezTo>
                      <a:cubicBezTo>
                        <a:pt x="279" y="90"/>
                        <a:pt x="332" y="153"/>
                        <a:pt x="405" y="155"/>
                      </a:cubicBezTo>
                      <a:cubicBezTo>
                        <a:pt x="522" y="157"/>
                        <a:pt x="639" y="157"/>
                        <a:pt x="757" y="155"/>
                      </a:cubicBezTo>
                      <a:cubicBezTo>
                        <a:pt x="829" y="153"/>
                        <a:pt x="880" y="93"/>
                        <a:pt x="877" y="20"/>
                      </a:cubicBezTo>
                      <a:cubicBezTo>
                        <a:pt x="876" y="4"/>
                        <a:pt x="880" y="1"/>
                        <a:pt x="895" y="2"/>
                      </a:cubicBezTo>
                      <a:cubicBezTo>
                        <a:pt x="943" y="3"/>
                        <a:pt x="991" y="2"/>
                        <a:pt x="1039" y="2"/>
                      </a:cubicBezTo>
                      <a:cubicBezTo>
                        <a:pt x="1065" y="2"/>
                        <a:pt x="1090" y="8"/>
                        <a:pt x="1113" y="21"/>
                      </a:cubicBezTo>
                      <a:cubicBezTo>
                        <a:pt x="1148" y="42"/>
                        <a:pt x="1163" y="73"/>
                        <a:pt x="1163" y="113"/>
                      </a:cubicBezTo>
                      <a:cubicBezTo>
                        <a:pt x="1163" y="294"/>
                        <a:pt x="1163" y="476"/>
                        <a:pt x="1163" y="657"/>
                      </a:cubicBezTo>
                      <a:cubicBezTo>
                        <a:pt x="1163" y="725"/>
                        <a:pt x="1162" y="793"/>
                        <a:pt x="1163" y="861"/>
                      </a:cubicBezTo>
                      <a:cubicBezTo>
                        <a:pt x="1163" y="873"/>
                        <a:pt x="1160" y="879"/>
                        <a:pt x="1146" y="878"/>
                      </a:cubicBezTo>
                      <a:cubicBezTo>
                        <a:pt x="1114" y="875"/>
                        <a:pt x="1081" y="878"/>
                        <a:pt x="1049" y="887"/>
                      </a:cubicBezTo>
                      <a:cubicBezTo>
                        <a:pt x="1034" y="891"/>
                        <a:pt x="1032" y="886"/>
                        <a:pt x="1032" y="872"/>
                      </a:cubicBezTo>
                      <a:cubicBezTo>
                        <a:pt x="1033" y="685"/>
                        <a:pt x="1032" y="499"/>
                        <a:pt x="1032" y="312"/>
                      </a:cubicBezTo>
                      <a:cubicBezTo>
                        <a:pt x="1032" y="281"/>
                        <a:pt x="1037" y="285"/>
                        <a:pt x="1006" y="285"/>
                      </a:cubicBezTo>
                      <a:cubicBezTo>
                        <a:pt x="722" y="285"/>
                        <a:pt x="437" y="286"/>
                        <a:pt x="152" y="285"/>
                      </a:cubicBezTo>
                      <a:cubicBezTo>
                        <a:pt x="133" y="285"/>
                        <a:pt x="128" y="290"/>
                        <a:pt x="128" y="309"/>
                      </a:cubicBezTo>
                      <a:cubicBezTo>
                        <a:pt x="129" y="636"/>
                        <a:pt x="129" y="962"/>
                        <a:pt x="128" y="1289"/>
                      </a:cubicBezTo>
                      <a:cubicBezTo>
                        <a:pt x="128" y="1310"/>
                        <a:pt x="134" y="1314"/>
                        <a:pt x="154" y="1314"/>
                      </a:cubicBezTo>
                      <a:cubicBezTo>
                        <a:pt x="337" y="1313"/>
                        <a:pt x="520" y="1314"/>
                        <a:pt x="704" y="1313"/>
                      </a:cubicBezTo>
                      <a:cubicBezTo>
                        <a:pt x="720" y="1313"/>
                        <a:pt x="726" y="1317"/>
                        <a:pt x="727" y="1333"/>
                      </a:cubicBezTo>
                      <a:cubicBezTo>
                        <a:pt x="729" y="1366"/>
                        <a:pt x="737" y="1398"/>
                        <a:pt x="749" y="1428"/>
                      </a:cubicBezTo>
                      <a:cubicBezTo>
                        <a:pt x="754" y="1441"/>
                        <a:pt x="749" y="1442"/>
                        <a:pt x="738" y="1442"/>
                      </a:cubicBezTo>
                      <a:cubicBezTo>
                        <a:pt x="526" y="1442"/>
                        <a:pt x="313" y="1442"/>
                        <a:pt x="100" y="1442"/>
                      </a:cubicBezTo>
                      <a:cubicBezTo>
                        <a:pt x="43" y="1442"/>
                        <a:pt x="0" y="1395"/>
                        <a:pt x="0" y="1336"/>
                      </a:cubicBezTo>
                      <a:cubicBezTo>
                        <a:pt x="0" y="1132"/>
                        <a:pt x="0" y="927"/>
                        <a:pt x="0" y="7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3" name="Freeform 8">
                  <a:extLst>
                    <a:ext uri="{FF2B5EF4-FFF2-40B4-BE49-F238E27FC236}">
                      <a16:creationId xmlns:a16="http://schemas.microsoft.com/office/drawing/2014/main" id="{631FF63F-7D90-A008-0CB4-DCC56F94B190}"/>
                    </a:ext>
                  </a:extLst>
                </p:cNvPr>
                <p:cNvSpPr>
                  <a:spLocks noChangeAspect="1" noEditPoints="1"/>
                </p:cNvSpPr>
                <p:nvPr/>
              </p:nvSpPr>
              <p:spPr bwMode="auto">
                <a:xfrm>
                  <a:off x="3926139" y="4223325"/>
                  <a:ext cx="1953611" cy="1942526"/>
                </a:xfrm>
                <a:custGeom>
                  <a:avLst/>
                  <a:gdLst>
                    <a:gd name="T0" fmla="*/ 672 w 672"/>
                    <a:gd name="T1" fmla="*/ 334 h 668"/>
                    <a:gd name="T2" fmla="*/ 336 w 672"/>
                    <a:gd name="T3" fmla="*/ 668 h 668"/>
                    <a:gd name="T4" fmla="*/ 0 w 672"/>
                    <a:gd name="T5" fmla="*/ 332 h 668"/>
                    <a:gd name="T6" fmla="*/ 336 w 672"/>
                    <a:gd name="T7" fmla="*/ 0 h 668"/>
                    <a:gd name="T8" fmla="*/ 672 w 672"/>
                    <a:gd name="T9" fmla="*/ 334 h 668"/>
                    <a:gd name="T10" fmla="*/ 568 w 672"/>
                    <a:gd name="T11" fmla="*/ 231 h 668"/>
                    <a:gd name="T12" fmla="*/ 536 w 672"/>
                    <a:gd name="T13" fmla="*/ 183 h 668"/>
                    <a:gd name="T14" fmla="*/ 476 w 672"/>
                    <a:gd name="T15" fmla="*/ 199 h 668"/>
                    <a:gd name="T16" fmla="*/ 315 w 672"/>
                    <a:gd name="T17" fmla="*/ 380 h 668"/>
                    <a:gd name="T18" fmla="*/ 291 w 672"/>
                    <a:gd name="T19" fmla="*/ 382 h 668"/>
                    <a:gd name="T20" fmla="*/ 215 w 672"/>
                    <a:gd name="T21" fmla="*/ 321 h 668"/>
                    <a:gd name="T22" fmla="*/ 141 w 672"/>
                    <a:gd name="T23" fmla="*/ 328 h 668"/>
                    <a:gd name="T24" fmla="*/ 151 w 672"/>
                    <a:gd name="T25" fmla="*/ 401 h 668"/>
                    <a:gd name="T26" fmla="*/ 276 w 672"/>
                    <a:gd name="T27" fmla="*/ 501 h 668"/>
                    <a:gd name="T28" fmla="*/ 351 w 672"/>
                    <a:gd name="T29" fmla="*/ 494 h 668"/>
                    <a:gd name="T30" fmla="*/ 553 w 672"/>
                    <a:gd name="T31" fmla="*/ 267 h 668"/>
                    <a:gd name="T32" fmla="*/ 568 w 672"/>
                    <a:gd name="T33" fmla="*/ 23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2" h="668">
                      <a:moveTo>
                        <a:pt x="672" y="334"/>
                      </a:moveTo>
                      <a:cubicBezTo>
                        <a:pt x="672" y="519"/>
                        <a:pt x="522" y="668"/>
                        <a:pt x="336" y="668"/>
                      </a:cubicBezTo>
                      <a:cubicBezTo>
                        <a:pt x="150" y="668"/>
                        <a:pt x="0" y="517"/>
                        <a:pt x="0" y="332"/>
                      </a:cubicBezTo>
                      <a:cubicBezTo>
                        <a:pt x="1" y="149"/>
                        <a:pt x="151" y="0"/>
                        <a:pt x="336" y="0"/>
                      </a:cubicBezTo>
                      <a:cubicBezTo>
                        <a:pt x="522" y="0"/>
                        <a:pt x="672" y="149"/>
                        <a:pt x="672" y="334"/>
                      </a:cubicBezTo>
                      <a:close/>
                      <a:moveTo>
                        <a:pt x="568" y="231"/>
                      </a:moveTo>
                      <a:cubicBezTo>
                        <a:pt x="568" y="210"/>
                        <a:pt x="556" y="191"/>
                        <a:pt x="536" y="183"/>
                      </a:cubicBezTo>
                      <a:cubicBezTo>
                        <a:pt x="514" y="175"/>
                        <a:pt x="493" y="180"/>
                        <a:pt x="476" y="199"/>
                      </a:cubicBezTo>
                      <a:cubicBezTo>
                        <a:pt x="422" y="259"/>
                        <a:pt x="369" y="319"/>
                        <a:pt x="315" y="380"/>
                      </a:cubicBezTo>
                      <a:cubicBezTo>
                        <a:pt x="307" y="390"/>
                        <a:pt x="301" y="390"/>
                        <a:pt x="291" y="382"/>
                      </a:cubicBezTo>
                      <a:cubicBezTo>
                        <a:pt x="267" y="361"/>
                        <a:pt x="241" y="341"/>
                        <a:pt x="215" y="321"/>
                      </a:cubicBezTo>
                      <a:cubicBezTo>
                        <a:pt x="189" y="301"/>
                        <a:pt x="159" y="305"/>
                        <a:pt x="141" y="328"/>
                      </a:cubicBezTo>
                      <a:cubicBezTo>
                        <a:pt x="123" y="351"/>
                        <a:pt x="127" y="381"/>
                        <a:pt x="151" y="401"/>
                      </a:cubicBezTo>
                      <a:cubicBezTo>
                        <a:pt x="193" y="435"/>
                        <a:pt x="234" y="468"/>
                        <a:pt x="276" y="501"/>
                      </a:cubicBezTo>
                      <a:cubicBezTo>
                        <a:pt x="302" y="520"/>
                        <a:pt x="330" y="518"/>
                        <a:pt x="351" y="494"/>
                      </a:cubicBezTo>
                      <a:cubicBezTo>
                        <a:pt x="419" y="418"/>
                        <a:pt x="486" y="343"/>
                        <a:pt x="553" y="267"/>
                      </a:cubicBezTo>
                      <a:cubicBezTo>
                        <a:pt x="563" y="257"/>
                        <a:pt x="569" y="245"/>
                        <a:pt x="568" y="2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4" name="Freeform 9">
                  <a:extLst>
                    <a:ext uri="{FF2B5EF4-FFF2-40B4-BE49-F238E27FC236}">
                      <a16:creationId xmlns:a16="http://schemas.microsoft.com/office/drawing/2014/main" id="{69FF99C2-B58C-10C8-4965-79276F8867AD}"/>
                    </a:ext>
                  </a:extLst>
                </p:cNvPr>
                <p:cNvSpPr>
                  <a:spLocks noChangeAspect="1" noEditPoints="1"/>
                </p:cNvSpPr>
                <p:nvPr/>
              </p:nvSpPr>
              <p:spPr bwMode="auto">
                <a:xfrm>
                  <a:off x="2556021" y="931597"/>
                  <a:ext cx="1453820" cy="826010"/>
                </a:xfrm>
                <a:custGeom>
                  <a:avLst/>
                  <a:gdLst>
                    <a:gd name="T0" fmla="*/ 252 w 500"/>
                    <a:gd name="T1" fmla="*/ 283 h 284"/>
                    <a:gd name="T2" fmla="*/ 84 w 500"/>
                    <a:gd name="T3" fmla="*/ 283 h 284"/>
                    <a:gd name="T4" fmla="*/ 11 w 500"/>
                    <a:gd name="T5" fmla="*/ 231 h 284"/>
                    <a:gd name="T6" fmla="*/ 34 w 500"/>
                    <a:gd name="T7" fmla="*/ 146 h 284"/>
                    <a:gd name="T8" fmla="*/ 82 w 500"/>
                    <a:gd name="T9" fmla="*/ 128 h 284"/>
                    <a:gd name="T10" fmla="*/ 106 w 500"/>
                    <a:gd name="T11" fmla="*/ 128 h 284"/>
                    <a:gd name="T12" fmla="*/ 163 w 500"/>
                    <a:gd name="T13" fmla="*/ 77 h 284"/>
                    <a:gd name="T14" fmla="*/ 252 w 500"/>
                    <a:gd name="T15" fmla="*/ 0 h 284"/>
                    <a:gd name="T16" fmla="*/ 342 w 500"/>
                    <a:gd name="T17" fmla="*/ 82 h 284"/>
                    <a:gd name="T18" fmla="*/ 394 w 500"/>
                    <a:gd name="T19" fmla="*/ 128 h 284"/>
                    <a:gd name="T20" fmla="*/ 432 w 500"/>
                    <a:gd name="T21" fmla="*/ 129 h 284"/>
                    <a:gd name="T22" fmla="*/ 498 w 500"/>
                    <a:gd name="T23" fmla="*/ 210 h 284"/>
                    <a:gd name="T24" fmla="*/ 420 w 500"/>
                    <a:gd name="T25" fmla="*/ 283 h 284"/>
                    <a:gd name="T26" fmla="*/ 252 w 500"/>
                    <a:gd name="T27" fmla="*/ 283 h 284"/>
                    <a:gd name="T28" fmla="*/ 252 w 500"/>
                    <a:gd name="T29" fmla="*/ 52 h 284"/>
                    <a:gd name="T30" fmla="*/ 214 w 500"/>
                    <a:gd name="T31" fmla="*/ 89 h 284"/>
                    <a:gd name="T32" fmla="*/ 251 w 500"/>
                    <a:gd name="T33" fmla="*/ 128 h 284"/>
                    <a:gd name="T34" fmla="*/ 291 w 500"/>
                    <a:gd name="T35" fmla="*/ 90 h 284"/>
                    <a:gd name="T36" fmla="*/ 252 w 500"/>
                    <a:gd name="T37" fmla="*/ 5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00" h="284">
                      <a:moveTo>
                        <a:pt x="252" y="283"/>
                      </a:moveTo>
                      <a:cubicBezTo>
                        <a:pt x="196" y="283"/>
                        <a:pt x="140" y="284"/>
                        <a:pt x="84" y="283"/>
                      </a:cubicBezTo>
                      <a:cubicBezTo>
                        <a:pt x="49" y="283"/>
                        <a:pt x="21" y="262"/>
                        <a:pt x="11" y="231"/>
                      </a:cubicBezTo>
                      <a:cubicBezTo>
                        <a:pt x="0" y="200"/>
                        <a:pt x="9" y="167"/>
                        <a:pt x="34" y="146"/>
                      </a:cubicBezTo>
                      <a:cubicBezTo>
                        <a:pt x="48" y="135"/>
                        <a:pt x="64" y="129"/>
                        <a:pt x="82" y="128"/>
                      </a:cubicBezTo>
                      <a:cubicBezTo>
                        <a:pt x="90" y="128"/>
                        <a:pt x="98" y="128"/>
                        <a:pt x="106" y="128"/>
                      </a:cubicBezTo>
                      <a:cubicBezTo>
                        <a:pt x="149" y="128"/>
                        <a:pt x="158" y="121"/>
                        <a:pt x="163" y="77"/>
                      </a:cubicBezTo>
                      <a:cubicBezTo>
                        <a:pt x="167" y="33"/>
                        <a:pt x="206" y="0"/>
                        <a:pt x="252" y="0"/>
                      </a:cubicBezTo>
                      <a:cubicBezTo>
                        <a:pt x="300" y="0"/>
                        <a:pt x="338" y="34"/>
                        <a:pt x="342" y="82"/>
                      </a:cubicBezTo>
                      <a:cubicBezTo>
                        <a:pt x="346" y="119"/>
                        <a:pt x="356" y="128"/>
                        <a:pt x="394" y="128"/>
                      </a:cubicBezTo>
                      <a:cubicBezTo>
                        <a:pt x="407" y="128"/>
                        <a:pt x="420" y="127"/>
                        <a:pt x="432" y="129"/>
                      </a:cubicBezTo>
                      <a:cubicBezTo>
                        <a:pt x="472" y="135"/>
                        <a:pt x="500" y="171"/>
                        <a:pt x="498" y="210"/>
                      </a:cubicBezTo>
                      <a:cubicBezTo>
                        <a:pt x="495" y="252"/>
                        <a:pt x="463" y="282"/>
                        <a:pt x="420" y="283"/>
                      </a:cubicBezTo>
                      <a:cubicBezTo>
                        <a:pt x="364" y="284"/>
                        <a:pt x="308" y="283"/>
                        <a:pt x="252" y="283"/>
                      </a:cubicBezTo>
                      <a:close/>
                      <a:moveTo>
                        <a:pt x="252" y="52"/>
                      </a:moveTo>
                      <a:cubicBezTo>
                        <a:pt x="231" y="52"/>
                        <a:pt x="214" y="68"/>
                        <a:pt x="214" y="89"/>
                      </a:cubicBezTo>
                      <a:cubicBezTo>
                        <a:pt x="214" y="111"/>
                        <a:pt x="230" y="128"/>
                        <a:pt x="251" y="128"/>
                      </a:cubicBezTo>
                      <a:cubicBezTo>
                        <a:pt x="273" y="129"/>
                        <a:pt x="291" y="111"/>
                        <a:pt x="291" y="90"/>
                      </a:cubicBezTo>
                      <a:cubicBezTo>
                        <a:pt x="291" y="69"/>
                        <a:pt x="273" y="52"/>
                        <a:pt x="252" y="5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5" name="Freeform 10">
                  <a:extLst>
                    <a:ext uri="{FF2B5EF4-FFF2-40B4-BE49-F238E27FC236}">
                      <a16:creationId xmlns:a16="http://schemas.microsoft.com/office/drawing/2014/main" id="{C76CEB93-2898-9148-183A-252E3853B05C}"/>
                    </a:ext>
                  </a:extLst>
                </p:cNvPr>
                <p:cNvSpPr>
                  <a:spLocks noChangeAspect="1"/>
                </p:cNvSpPr>
                <p:nvPr/>
              </p:nvSpPr>
              <p:spPr bwMode="auto">
                <a:xfrm>
                  <a:off x="2948718" y="2650088"/>
                  <a:ext cx="1355345" cy="227735"/>
                </a:xfrm>
                <a:custGeom>
                  <a:avLst/>
                  <a:gdLst>
                    <a:gd name="T0" fmla="*/ 234 w 466"/>
                    <a:gd name="T1" fmla="*/ 1 h 78"/>
                    <a:gd name="T2" fmla="*/ 430 w 466"/>
                    <a:gd name="T3" fmla="*/ 1 h 78"/>
                    <a:gd name="T4" fmla="*/ 465 w 466"/>
                    <a:gd name="T5" fmla="*/ 40 h 78"/>
                    <a:gd name="T6" fmla="*/ 430 w 466"/>
                    <a:gd name="T7" fmla="*/ 77 h 78"/>
                    <a:gd name="T8" fmla="*/ 36 w 466"/>
                    <a:gd name="T9" fmla="*/ 77 h 78"/>
                    <a:gd name="T10" fmla="*/ 0 w 466"/>
                    <a:gd name="T11" fmla="*/ 38 h 78"/>
                    <a:gd name="T12" fmla="*/ 36 w 466"/>
                    <a:gd name="T13" fmla="*/ 1 h 78"/>
                    <a:gd name="T14" fmla="*/ 234 w 466"/>
                    <a:gd name="T15" fmla="*/ 1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78">
                      <a:moveTo>
                        <a:pt x="234" y="1"/>
                      </a:moveTo>
                      <a:cubicBezTo>
                        <a:pt x="299" y="1"/>
                        <a:pt x="365" y="0"/>
                        <a:pt x="430" y="1"/>
                      </a:cubicBezTo>
                      <a:cubicBezTo>
                        <a:pt x="460" y="1"/>
                        <a:pt x="466" y="7"/>
                        <a:pt x="465" y="40"/>
                      </a:cubicBezTo>
                      <a:cubicBezTo>
                        <a:pt x="465" y="70"/>
                        <a:pt x="459" y="77"/>
                        <a:pt x="430" y="77"/>
                      </a:cubicBezTo>
                      <a:cubicBezTo>
                        <a:pt x="299" y="78"/>
                        <a:pt x="168" y="78"/>
                        <a:pt x="36" y="77"/>
                      </a:cubicBezTo>
                      <a:cubicBezTo>
                        <a:pt x="8" y="77"/>
                        <a:pt x="0" y="69"/>
                        <a:pt x="0" y="38"/>
                      </a:cubicBezTo>
                      <a:cubicBezTo>
                        <a:pt x="0" y="9"/>
                        <a:pt x="8" y="1"/>
                        <a:pt x="36" y="1"/>
                      </a:cubicBezTo>
                      <a:cubicBezTo>
                        <a:pt x="102" y="0"/>
                        <a:pt x="168" y="1"/>
                        <a:pt x="234"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6" name="Freeform 11">
                  <a:extLst>
                    <a:ext uri="{FF2B5EF4-FFF2-40B4-BE49-F238E27FC236}">
                      <a16:creationId xmlns:a16="http://schemas.microsoft.com/office/drawing/2014/main" id="{C6BFFDEE-AE04-C95A-A7F6-9163FFFBA440}"/>
                    </a:ext>
                  </a:extLst>
                </p:cNvPr>
                <p:cNvSpPr>
                  <a:spLocks noChangeAspect="1"/>
                </p:cNvSpPr>
                <p:nvPr/>
              </p:nvSpPr>
              <p:spPr bwMode="auto">
                <a:xfrm>
                  <a:off x="2948718" y="3324681"/>
                  <a:ext cx="1355345" cy="224047"/>
                </a:xfrm>
                <a:custGeom>
                  <a:avLst/>
                  <a:gdLst>
                    <a:gd name="T0" fmla="*/ 234 w 466"/>
                    <a:gd name="T1" fmla="*/ 0 h 77"/>
                    <a:gd name="T2" fmla="*/ 430 w 466"/>
                    <a:gd name="T3" fmla="*/ 0 h 77"/>
                    <a:gd name="T4" fmla="*/ 465 w 466"/>
                    <a:gd name="T5" fmla="*/ 39 h 77"/>
                    <a:gd name="T6" fmla="*/ 430 w 466"/>
                    <a:gd name="T7" fmla="*/ 77 h 77"/>
                    <a:gd name="T8" fmla="*/ 37 w 466"/>
                    <a:gd name="T9" fmla="*/ 77 h 77"/>
                    <a:gd name="T10" fmla="*/ 0 w 466"/>
                    <a:gd name="T11" fmla="*/ 38 h 77"/>
                    <a:gd name="T12" fmla="*/ 36 w 466"/>
                    <a:gd name="T13" fmla="*/ 0 h 77"/>
                    <a:gd name="T14" fmla="*/ 234 w 466"/>
                    <a:gd name="T15" fmla="*/ 0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6" h="77">
                      <a:moveTo>
                        <a:pt x="234" y="0"/>
                      </a:moveTo>
                      <a:cubicBezTo>
                        <a:pt x="299" y="0"/>
                        <a:pt x="365" y="0"/>
                        <a:pt x="430" y="0"/>
                      </a:cubicBezTo>
                      <a:cubicBezTo>
                        <a:pt x="460" y="0"/>
                        <a:pt x="466" y="7"/>
                        <a:pt x="465" y="39"/>
                      </a:cubicBezTo>
                      <a:cubicBezTo>
                        <a:pt x="465" y="70"/>
                        <a:pt x="459" y="77"/>
                        <a:pt x="430" y="77"/>
                      </a:cubicBezTo>
                      <a:cubicBezTo>
                        <a:pt x="299" y="77"/>
                        <a:pt x="168" y="77"/>
                        <a:pt x="37" y="77"/>
                      </a:cubicBezTo>
                      <a:cubicBezTo>
                        <a:pt x="8" y="77"/>
                        <a:pt x="0" y="69"/>
                        <a:pt x="0" y="38"/>
                      </a:cubicBezTo>
                      <a:cubicBezTo>
                        <a:pt x="0" y="8"/>
                        <a:pt x="8" y="0"/>
                        <a:pt x="36" y="0"/>
                      </a:cubicBezTo>
                      <a:cubicBezTo>
                        <a:pt x="102" y="0"/>
                        <a:pt x="168" y="0"/>
                        <a:pt x="23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7" name="Freeform 12">
                  <a:extLst>
                    <a:ext uri="{FF2B5EF4-FFF2-40B4-BE49-F238E27FC236}">
                      <a16:creationId xmlns:a16="http://schemas.microsoft.com/office/drawing/2014/main" id="{3259DA79-5947-620F-8218-CDC28FA1FEE0}"/>
                    </a:ext>
                  </a:extLst>
                </p:cNvPr>
                <p:cNvSpPr>
                  <a:spLocks noChangeAspect="1"/>
                </p:cNvSpPr>
                <p:nvPr/>
              </p:nvSpPr>
              <p:spPr bwMode="auto">
                <a:xfrm>
                  <a:off x="2948718" y="3921721"/>
                  <a:ext cx="979881" cy="226508"/>
                </a:xfrm>
                <a:custGeom>
                  <a:avLst/>
                  <a:gdLst>
                    <a:gd name="T0" fmla="*/ 168 w 337"/>
                    <a:gd name="T1" fmla="*/ 0 h 78"/>
                    <a:gd name="T2" fmla="*/ 302 w 337"/>
                    <a:gd name="T3" fmla="*/ 0 h 78"/>
                    <a:gd name="T4" fmla="*/ 336 w 337"/>
                    <a:gd name="T5" fmla="*/ 37 h 78"/>
                    <a:gd name="T6" fmla="*/ 302 w 337"/>
                    <a:gd name="T7" fmla="*/ 78 h 78"/>
                    <a:gd name="T8" fmla="*/ 34 w 337"/>
                    <a:gd name="T9" fmla="*/ 78 h 78"/>
                    <a:gd name="T10" fmla="*/ 0 w 337"/>
                    <a:gd name="T11" fmla="*/ 38 h 78"/>
                    <a:gd name="T12" fmla="*/ 34 w 337"/>
                    <a:gd name="T13" fmla="*/ 0 h 78"/>
                    <a:gd name="T14" fmla="*/ 168 w 337"/>
                    <a:gd name="T15" fmla="*/ 0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78">
                      <a:moveTo>
                        <a:pt x="168" y="0"/>
                      </a:moveTo>
                      <a:cubicBezTo>
                        <a:pt x="213" y="0"/>
                        <a:pt x="257" y="0"/>
                        <a:pt x="302" y="0"/>
                      </a:cubicBezTo>
                      <a:cubicBezTo>
                        <a:pt x="329" y="0"/>
                        <a:pt x="336" y="9"/>
                        <a:pt x="336" y="37"/>
                      </a:cubicBezTo>
                      <a:cubicBezTo>
                        <a:pt x="337" y="70"/>
                        <a:pt x="331" y="78"/>
                        <a:pt x="302" y="78"/>
                      </a:cubicBezTo>
                      <a:cubicBezTo>
                        <a:pt x="213" y="78"/>
                        <a:pt x="124" y="78"/>
                        <a:pt x="34" y="78"/>
                      </a:cubicBezTo>
                      <a:cubicBezTo>
                        <a:pt x="7" y="78"/>
                        <a:pt x="0" y="69"/>
                        <a:pt x="0" y="38"/>
                      </a:cubicBezTo>
                      <a:cubicBezTo>
                        <a:pt x="0" y="10"/>
                        <a:pt x="8" y="0"/>
                        <a:pt x="34" y="0"/>
                      </a:cubicBezTo>
                      <a:cubicBezTo>
                        <a:pt x="79" y="0"/>
                        <a:pt x="123" y="0"/>
                        <a:pt x="16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48" name="Freeform 13">
                  <a:extLst>
                    <a:ext uri="{FF2B5EF4-FFF2-40B4-BE49-F238E27FC236}">
                      <a16:creationId xmlns:a16="http://schemas.microsoft.com/office/drawing/2014/main" id="{FB26C20A-8D76-3DD3-59AA-C72AE4E22000}"/>
                    </a:ext>
                  </a:extLst>
                </p:cNvPr>
                <p:cNvSpPr>
                  <a:spLocks noChangeAspect="1"/>
                </p:cNvSpPr>
                <p:nvPr/>
              </p:nvSpPr>
              <p:spPr bwMode="auto">
                <a:xfrm>
                  <a:off x="2948718" y="4596314"/>
                  <a:ext cx="829699" cy="224047"/>
                </a:xfrm>
                <a:custGeom>
                  <a:avLst/>
                  <a:gdLst>
                    <a:gd name="T0" fmla="*/ 141 w 285"/>
                    <a:gd name="T1" fmla="*/ 77 h 77"/>
                    <a:gd name="T2" fmla="*/ 31 w 285"/>
                    <a:gd name="T3" fmla="*/ 77 h 77"/>
                    <a:gd name="T4" fmla="*/ 0 w 285"/>
                    <a:gd name="T5" fmla="*/ 39 h 77"/>
                    <a:gd name="T6" fmla="*/ 31 w 285"/>
                    <a:gd name="T7" fmla="*/ 0 h 77"/>
                    <a:gd name="T8" fmla="*/ 255 w 285"/>
                    <a:gd name="T9" fmla="*/ 0 h 77"/>
                    <a:gd name="T10" fmla="*/ 285 w 285"/>
                    <a:gd name="T11" fmla="*/ 29 h 77"/>
                    <a:gd name="T12" fmla="*/ 285 w 285"/>
                    <a:gd name="T13" fmla="*/ 47 h 77"/>
                    <a:gd name="T14" fmla="*/ 255 w 285"/>
                    <a:gd name="T15" fmla="*/ 77 h 77"/>
                    <a:gd name="T16" fmla="*/ 141 w 285"/>
                    <a:gd name="T17"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77">
                      <a:moveTo>
                        <a:pt x="141" y="77"/>
                      </a:moveTo>
                      <a:cubicBezTo>
                        <a:pt x="105" y="77"/>
                        <a:pt x="68" y="77"/>
                        <a:pt x="31" y="77"/>
                      </a:cubicBezTo>
                      <a:cubicBezTo>
                        <a:pt x="7" y="77"/>
                        <a:pt x="0" y="68"/>
                        <a:pt x="0" y="39"/>
                      </a:cubicBezTo>
                      <a:cubicBezTo>
                        <a:pt x="0" y="10"/>
                        <a:pt x="8" y="0"/>
                        <a:pt x="31" y="0"/>
                      </a:cubicBezTo>
                      <a:cubicBezTo>
                        <a:pt x="106" y="0"/>
                        <a:pt x="181" y="0"/>
                        <a:pt x="255" y="0"/>
                      </a:cubicBezTo>
                      <a:cubicBezTo>
                        <a:pt x="275" y="0"/>
                        <a:pt x="284" y="9"/>
                        <a:pt x="285" y="29"/>
                      </a:cubicBezTo>
                      <a:cubicBezTo>
                        <a:pt x="285" y="35"/>
                        <a:pt x="285" y="41"/>
                        <a:pt x="285" y="47"/>
                      </a:cubicBezTo>
                      <a:cubicBezTo>
                        <a:pt x="284" y="68"/>
                        <a:pt x="276" y="77"/>
                        <a:pt x="255" y="77"/>
                      </a:cubicBezTo>
                      <a:cubicBezTo>
                        <a:pt x="217" y="77"/>
                        <a:pt x="179" y="77"/>
                        <a:pt x="141" y="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50" name="Freeform 14">
                  <a:extLst>
                    <a:ext uri="{FF2B5EF4-FFF2-40B4-BE49-F238E27FC236}">
                      <a16:creationId xmlns:a16="http://schemas.microsoft.com/office/drawing/2014/main" id="{517386B7-2927-E889-1F1D-F43FDF100FED}"/>
                    </a:ext>
                  </a:extLst>
                </p:cNvPr>
                <p:cNvSpPr>
                  <a:spLocks noChangeAspect="1"/>
                </p:cNvSpPr>
                <p:nvPr/>
              </p:nvSpPr>
              <p:spPr bwMode="auto">
                <a:xfrm>
                  <a:off x="2222426" y="3778925"/>
                  <a:ext cx="601964" cy="467780"/>
                </a:xfrm>
                <a:custGeom>
                  <a:avLst/>
                  <a:gdLst>
                    <a:gd name="T0" fmla="*/ 207 w 207"/>
                    <a:gd name="T1" fmla="*/ 30 h 161"/>
                    <a:gd name="T2" fmla="*/ 198 w 207"/>
                    <a:gd name="T3" fmla="*/ 46 h 161"/>
                    <a:gd name="T4" fmla="*/ 110 w 207"/>
                    <a:gd name="T5" fmla="*/ 145 h 161"/>
                    <a:gd name="T6" fmla="*/ 70 w 207"/>
                    <a:gd name="T7" fmla="*/ 149 h 161"/>
                    <a:gd name="T8" fmla="*/ 17 w 207"/>
                    <a:gd name="T9" fmla="*/ 107 h 161"/>
                    <a:gd name="T10" fmla="*/ 11 w 207"/>
                    <a:gd name="T11" fmla="*/ 70 h 161"/>
                    <a:gd name="T12" fmla="*/ 47 w 207"/>
                    <a:gd name="T13" fmla="*/ 69 h 161"/>
                    <a:gd name="T14" fmla="*/ 50 w 207"/>
                    <a:gd name="T15" fmla="*/ 71 h 161"/>
                    <a:gd name="T16" fmla="*/ 86 w 207"/>
                    <a:gd name="T17" fmla="*/ 96 h 161"/>
                    <a:gd name="T18" fmla="*/ 117 w 207"/>
                    <a:gd name="T19" fmla="*/ 65 h 161"/>
                    <a:gd name="T20" fmla="*/ 166 w 207"/>
                    <a:gd name="T21" fmla="*/ 11 h 161"/>
                    <a:gd name="T22" fmla="*/ 193 w 207"/>
                    <a:gd name="T23" fmla="*/ 5 h 161"/>
                    <a:gd name="T24" fmla="*/ 207 w 207"/>
                    <a:gd name="T25"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161">
                      <a:moveTo>
                        <a:pt x="207" y="30"/>
                      </a:moveTo>
                      <a:cubicBezTo>
                        <a:pt x="207" y="35"/>
                        <a:pt x="203" y="41"/>
                        <a:pt x="198" y="46"/>
                      </a:cubicBezTo>
                      <a:cubicBezTo>
                        <a:pt x="169" y="79"/>
                        <a:pt x="139" y="112"/>
                        <a:pt x="110" y="145"/>
                      </a:cubicBezTo>
                      <a:cubicBezTo>
                        <a:pt x="98" y="158"/>
                        <a:pt x="85" y="161"/>
                        <a:pt x="70" y="149"/>
                      </a:cubicBezTo>
                      <a:cubicBezTo>
                        <a:pt x="53" y="135"/>
                        <a:pt x="35" y="121"/>
                        <a:pt x="17" y="107"/>
                      </a:cubicBezTo>
                      <a:cubicBezTo>
                        <a:pt x="4" y="96"/>
                        <a:pt x="0" y="84"/>
                        <a:pt x="11" y="70"/>
                      </a:cubicBezTo>
                      <a:cubicBezTo>
                        <a:pt x="22" y="58"/>
                        <a:pt x="34" y="59"/>
                        <a:pt x="47" y="69"/>
                      </a:cubicBezTo>
                      <a:cubicBezTo>
                        <a:pt x="48" y="70"/>
                        <a:pt x="49" y="71"/>
                        <a:pt x="50" y="71"/>
                      </a:cubicBezTo>
                      <a:cubicBezTo>
                        <a:pt x="62" y="80"/>
                        <a:pt x="73" y="98"/>
                        <a:pt x="86" y="96"/>
                      </a:cubicBezTo>
                      <a:cubicBezTo>
                        <a:pt x="98" y="93"/>
                        <a:pt x="107" y="76"/>
                        <a:pt x="117" y="65"/>
                      </a:cubicBezTo>
                      <a:cubicBezTo>
                        <a:pt x="133" y="47"/>
                        <a:pt x="149" y="29"/>
                        <a:pt x="166" y="11"/>
                      </a:cubicBezTo>
                      <a:cubicBezTo>
                        <a:pt x="173" y="3"/>
                        <a:pt x="183" y="0"/>
                        <a:pt x="193" y="5"/>
                      </a:cubicBezTo>
                      <a:cubicBezTo>
                        <a:pt x="203" y="9"/>
                        <a:pt x="207" y="17"/>
                        <a:pt x="207" y="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51" name="Freeform 15">
                  <a:extLst>
                    <a:ext uri="{FF2B5EF4-FFF2-40B4-BE49-F238E27FC236}">
                      <a16:creationId xmlns:a16="http://schemas.microsoft.com/office/drawing/2014/main" id="{16DA35CC-5F92-2113-83ED-914405249181}"/>
                    </a:ext>
                  </a:extLst>
                </p:cNvPr>
                <p:cNvSpPr>
                  <a:spLocks noChangeAspect="1"/>
                </p:cNvSpPr>
                <p:nvPr/>
              </p:nvSpPr>
              <p:spPr bwMode="auto">
                <a:xfrm>
                  <a:off x="2224888" y="3144948"/>
                  <a:ext cx="599502" cy="465318"/>
                </a:xfrm>
                <a:custGeom>
                  <a:avLst/>
                  <a:gdLst>
                    <a:gd name="T0" fmla="*/ 206 w 206"/>
                    <a:gd name="T1" fmla="*/ 27 h 160"/>
                    <a:gd name="T2" fmla="*/ 197 w 206"/>
                    <a:gd name="T3" fmla="*/ 46 h 160"/>
                    <a:gd name="T4" fmla="*/ 109 w 206"/>
                    <a:gd name="T5" fmla="*/ 144 h 160"/>
                    <a:gd name="T6" fmla="*/ 69 w 206"/>
                    <a:gd name="T7" fmla="*/ 148 h 160"/>
                    <a:gd name="T8" fmla="*/ 16 w 206"/>
                    <a:gd name="T9" fmla="*/ 106 h 160"/>
                    <a:gd name="T10" fmla="*/ 9 w 206"/>
                    <a:gd name="T11" fmla="*/ 71 h 160"/>
                    <a:gd name="T12" fmla="*/ 46 w 206"/>
                    <a:gd name="T13" fmla="*/ 68 h 160"/>
                    <a:gd name="T14" fmla="*/ 49 w 206"/>
                    <a:gd name="T15" fmla="*/ 71 h 160"/>
                    <a:gd name="T16" fmla="*/ 84 w 206"/>
                    <a:gd name="T17" fmla="*/ 95 h 160"/>
                    <a:gd name="T18" fmla="*/ 115 w 206"/>
                    <a:gd name="T19" fmla="*/ 65 h 160"/>
                    <a:gd name="T20" fmla="*/ 163 w 206"/>
                    <a:gd name="T21" fmla="*/ 11 h 160"/>
                    <a:gd name="T22" fmla="*/ 192 w 206"/>
                    <a:gd name="T23" fmla="*/ 4 h 160"/>
                    <a:gd name="T24" fmla="*/ 206 w 206"/>
                    <a:gd name="T25" fmla="*/ 2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160">
                      <a:moveTo>
                        <a:pt x="206" y="27"/>
                      </a:moveTo>
                      <a:cubicBezTo>
                        <a:pt x="206" y="34"/>
                        <a:pt x="202" y="40"/>
                        <a:pt x="197" y="46"/>
                      </a:cubicBezTo>
                      <a:cubicBezTo>
                        <a:pt x="167" y="78"/>
                        <a:pt x="138" y="111"/>
                        <a:pt x="109" y="144"/>
                      </a:cubicBezTo>
                      <a:cubicBezTo>
                        <a:pt x="97" y="158"/>
                        <a:pt x="84" y="160"/>
                        <a:pt x="69" y="148"/>
                      </a:cubicBezTo>
                      <a:cubicBezTo>
                        <a:pt x="51" y="134"/>
                        <a:pt x="34" y="120"/>
                        <a:pt x="16" y="106"/>
                      </a:cubicBezTo>
                      <a:cubicBezTo>
                        <a:pt x="4" y="96"/>
                        <a:pt x="0" y="84"/>
                        <a:pt x="9" y="71"/>
                      </a:cubicBezTo>
                      <a:cubicBezTo>
                        <a:pt x="20" y="57"/>
                        <a:pt x="33" y="59"/>
                        <a:pt x="46" y="68"/>
                      </a:cubicBezTo>
                      <a:cubicBezTo>
                        <a:pt x="47" y="69"/>
                        <a:pt x="48" y="70"/>
                        <a:pt x="49" y="71"/>
                      </a:cubicBezTo>
                      <a:cubicBezTo>
                        <a:pt x="61" y="80"/>
                        <a:pt x="72" y="96"/>
                        <a:pt x="84" y="95"/>
                      </a:cubicBezTo>
                      <a:cubicBezTo>
                        <a:pt x="97" y="95"/>
                        <a:pt x="105" y="76"/>
                        <a:pt x="115" y="65"/>
                      </a:cubicBezTo>
                      <a:cubicBezTo>
                        <a:pt x="132" y="47"/>
                        <a:pt x="148" y="29"/>
                        <a:pt x="163" y="11"/>
                      </a:cubicBezTo>
                      <a:cubicBezTo>
                        <a:pt x="171" y="2"/>
                        <a:pt x="182" y="0"/>
                        <a:pt x="192" y="4"/>
                      </a:cubicBezTo>
                      <a:cubicBezTo>
                        <a:pt x="202" y="8"/>
                        <a:pt x="206" y="16"/>
                        <a:pt x="206"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52" name="Freeform 16">
                  <a:extLst>
                    <a:ext uri="{FF2B5EF4-FFF2-40B4-BE49-F238E27FC236}">
                      <a16:creationId xmlns:a16="http://schemas.microsoft.com/office/drawing/2014/main" id="{9EB26BC7-2BCC-3D82-576C-9D50CBCC3EAD}"/>
                    </a:ext>
                  </a:extLst>
                </p:cNvPr>
                <p:cNvSpPr>
                  <a:spLocks noChangeAspect="1"/>
                </p:cNvSpPr>
                <p:nvPr/>
              </p:nvSpPr>
              <p:spPr bwMode="auto">
                <a:xfrm>
                  <a:off x="2228576" y="2470355"/>
                  <a:ext cx="610576" cy="461629"/>
                </a:xfrm>
                <a:custGeom>
                  <a:avLst/>
                  <a:gdLst>
                    <a:gd name="T0" fmla="*/ 85 w 210"/>
                    <a:gd name="T1" fmla="*/ 159 h 159"/>
                    <a:gd name="T2" fmla="*/ 77 w 210"/>
                    <a:gd name="T3" fmla="*/ 157 h 159"/>
                    <a:gd name="T4" fmla="*/ 8 w 210"/>
                    <a:gd name="T5" fmla="*/ 102 h 159"/>
                    <a:gd name="T6" fmla="*/ 9 w 210"/>
                    <a:gd name="T7" fmla="*/ 73 h 159"/>
                    <a:gd name="T8" fmla="*/ 40 w 210"/>
                    <a:gd name="T9" fmla="*/ 68 h 159"/>
                    <a:gd name="T10" fmla="*/ 71 w 210"/>
                    <a:gd name="T11" fmla="*/ 93 h 159"/>
                    <a:gd name="T12" fmla="*/ 95 w 210"/>
                    <a:gd name="T13" fmla="*/ 90 h 159"/>
                    <a:gd name="T14" fmla="*/ 158 w 210"/>
                    <a:gd name="T15" fmla="*/ 19 h 159"/>
                    <a:gd name="T16" fmla="*/ 198 w 210"/>
                    <a:gd name="T17" fmla="*/ 12 h 159"/>
                    <a:gd name="T18" fmla="*/ 195 w 210"/>
                    <a:gd name="T19" fmla="*/ 50 h 159"/>
                    <a:gd name="T20" fmla="*/ 110 w 210"/>
                    <a:gd name="T21" fmla="*/ 146 h 159"/>
                    <a:gd name="T22" fmla="*/ 85 w 210"/>
                    <a:gd name="T23"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159">
                      <a:moveTo>
                        <a:pt x="85" y="159"/>
                      </a:moveTo>
                      <a:cubicBezTo>
                        <a:pt x="83" y="158"/>
                        <a:pt x="79" y="158"/>
                        <a:pt x="77" y="157"/>
                      </a:cubicBezTo>
                      <a:cubicBezTo>
                        <a:pt x="53" y="140"/>
                        <a:pt x="29" y="122"/>
                        <a:pt x="8" y="102"/>
                      </a:cubicBezTo>
                      <a:cubicBezTo>
                        <a:pt x="0" y="93"/>
                        <a:pt x="1" y="82"/>
                        <a:pt x="9" y="73"/>
                      </a:cubicBezTo>
                      <a:cubicBezTo>
                        <a:pt x="18" y="63"/>
                        <a:pt x="29" y="61"/>
                        <a:pt x="40" y="68"/>
                      </a:cubicBezTo>
                      <a:cubicBezTo>
                        <a:pt x="51" y="75"/>
                        <a:pt x="62" y="84"/>
                        <a:pt x="71" y="93"/>
                      </a:cubicBezTo>
                      <a:cubicBezTo>
                        <a:pt x="81" y="102"/>
                        <a:pt x="87" y="100"/>
                        <a:pt x="95" y="90"/>
                      </a:cubicBezTo>
                      <a:cubicBezTo>
                        <a:pt x="115" y="66"/>
                        <a:pt x="137" y="43"/>
                        <a:pt x="158" y="19"/>
                      </a:cubicBezTo>
                      <a:cubicBezTo>
                        <a:pt x="173" y="3"/>
                        <a:pt x="187" y="0"/>
                        <a:pt x="198" y="12"/>
                      </a:cubicBezTo>
                      <a:cubicBezTo>
                        <a:pt x="210" y="25"/>
                        <a:pt x="206" y="38"/>
                        <a:pt x="195" y="50"/>
                      </a:cubicBezTo>
                      <a:cubicBezTo>
                        <a:pt x="166" y="82"/>
                        <a:pt x="138" y="114"/>
                        <a:pt x="110" y="146"/>
                      </a:cubicBezTo>
                      <a:cubicBezTo>
                        <a:pt x="103" y="153"/>
                        <a:pt x="97" y="159"/>
                        <a:pt x="85" y="1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53" name="Freeform 17">
                  <a:extLst>
                    <a:ext uri="{FF2B5EF4-FFF2-40B4-BE49-F238E27FC236}">
                      <a16:creationId xmlns:a16="http://schemas.microsoft.com/office/drawing/2014/main" id="{3033354A-84F2-24FA-7D8E-2E17AEC4F276}"/>
                    </a:ext>
                  </a:extLst>
                </p:cNvPr>
                <p:cNvSpPr>
                  <a:spLocks noChangeAspect="1"/>
                </p:cNvSpPr>
                <p:nvPr/>
              </p:nvSpPr>
              <p:spPr bwMode="auto">
                <a:xfrm>
                  <a:off x="2224888" y="4421513"/>
                  <a:ext cx="599502" cy="465318"/>
                </a:xfrm>
                <a:custGeom>
                  <a:avLst/>
                  <a:gdLst>
                    <a:gd name="T0" fmla="*/ 206 w 206"/>
                    <a:gd name="T1" fmla="*/ 25 h 160"/>
                    <a:gd name="T2" fmla="*/ 198 w 206"/>
                    <a:gd name="T3" fmla="*/ 45 h 160"/>
                    <a:gd name="T4" fmla="*/ 109 w 206"/>
                    <a:gd name="T5" fmla="*/ 144 h 160"/>
                    <a:gd name="T6" fmla="*/ 69 w 206"/>
                    <a:gd name="T7" fmla="*/ 148 h 160"/>
                    <a:gd name="T8" fmla="*/ 17 w 206"/>
                    <a:gd name="T9" fmla="*/ 107 h 160"/>
                    <a:gd name="T10" fmla="*/ 9 w 206"/>
                    <a:gd name="T11" fmla="*/ 71 h 160"/>
                    <a:gd name="T12" fmla="*/ 48 w 206"/>
                    <a:gd name="T13" fmla="*/ 70 h 160"/>
                    <a:gd name="T14" fmla="*/ 86 w 206"/>
                    <a:gd name="T15" fmla="*/ 95 h 160"/>
                    <a:gd name="T16" fmla="*/ 117 w 206"/>
                    <a:gd name="T17" fmla="*/ 63 h 160"/>
                    <a:gd name="T18" fmla="*/ 164 w 206"/>
                    <a:gd name="T19" fmla="*/ 11 h 160"/>
                    <a:gd name="T20" fmla="*/ 193 w 206"/>
                    <a:gd name="T21" fmla="*/ 4 h 160"/>
                    <a:gd name="T22" fmla="*/ 206 w 206"/>
                    <a:gd name="T23" fmla="*/ 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6" h="160">
                      <a:moveTo>
                        <a:pt x="206" y="25"/>
                      </a:moveTo>
                      <a:cubicBezTo>
                        <a:pt x="206" y="33"/>
                        <a:pt x="203" y="39"/>
                        <a:pt x="198" y="45"/>
                      </a:cubicBezTo>
                      <a:cubicBezTo>
                        <a:pt x="168" y="78"/>
                        <a:pt x="138" y="111"/>
                        <a:pt x="109" y="144"/>
                      </a:cubicBezTo>
                      <a:cubicBezTo>
                        <a:pt x="96" y="158"/>
                        <a:pt x="83" y="160"/>
                        <a:pt x="69" y="148"/>
                      </a:cubicBezTo>
                      <a:cubicBezTo>
                        <a:pt x="52" y="134"/>
                        <a:pt x="35" y="120"/>
                        <a:pt x="17" y="107"/>
                      </a:cubicBezTo>
                      <a:cubicBezTo>
                        <a:pt x="5" y="97"/>
                        <a:pt x="0" y="85"/>
                        <a:pt x="9" y="71"/>
                      </a:cubicBezTo>
                      <a:cubicBezTo>
                        <a:pt x="18" y="58"/>
                        <a:pt x="32" y="59"/>
                        <a:pt x="48" y="70"/>
                      </a:cubicBezTo>
                      <a:cubicBezTo>
                        <a:pt x="61" y="79"/>
                        <a:pt x="71" y="98"/>
                        <a:pt x="86" y="95"/>
                      </a:cubicBezTo>
                      <a:cubicBezTo>
                        <a:pt x="98" y="92"/>
                        <a:pt x="107" y="74"/>
                        <a:pt x="117" y="63"/>
                      </a:cubicBezTo>
                      <a:cubicBezTo>
                        <a:pt x="133" y="46"/>
                        <a:pt x="148" y="28"/>
                        <a:pt x="164" y="11"/>
                      </a:cubicBezTo>
                      <a:cubicBezTo>
                        <a:pt x="172" y="2"/>
                        <a:pt x="182" y="0"/>
                        <a:pt x="193" y="4"/>
                      </a:cubicBezTo>
                      <a:cubicBezTo>
                        <a:pt x="202" y="8"/>
                        <a:pt x="206" y="15"/>
                        <a:pt x="206"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56" name="Freeform 19">
                  <a:extLst>
                    <a:ext uri="{FF2B5EF4-FFF2-40B4-BE49-F238E27FC236}">
                      <a16:creationId xmlns:a16="http://schemas.microsoft.com/office/drawing/2014/main" id="{F39F8281-ADA5-4435-78B2-DBE5A7C17B35}"/>
                    </a:ext>
                  </a:extLst>
                </p:cNvPr>
                <p:cNvSpPr>
                  <a:spLocks noChangeAspect="1"/>
                </p:cNvSpPr>
                <p:nvPr/>
              </p:nvSpPr>
              <p:spPr bwMode="auto">
                <a:xfrm>
                  <a:off x="3209630" y="1113726"/>
                  <a:ext cx="162624" cy="162624"/>
                </a:xfrm>
                <a:custGeom>
                  <a:avLst/>
                  <a:gdLst>
                    <a:gd name="T0" fmla="*/ 38 w 77"/>
                    <a:gd name="T1" fmla="*/ 0 h 77"/>
                    <a:gd name="T2" fmla="*/ 77 w 77"/>
                    <a:gd name="T3" fmla="*/ 38 h 77"/>
                    <a:gd name="T4" fmla="*/ 37 w 77"/>
                    <a:gd name="T5" fmla="*/ 76 h 77"/>
                    <a:gd name="T6" fmla="*/ 0 w 77"/>
                    <a:gd name="T7" fmla="*/ 37 h 77"/>
                    <a:gd name="T8" fmla="*/ 38 w 77"/>
                    <a:gd name="T9" fmla="*/ 0 h 77"/>
                  </a:gdLst>
                  <a:ahLst/>
                  <a:cxnLst>
                    <a:cxn ang="0">
                      <a:pos x="T0" y="T1"/>
                    </a:cxn>
                    <a:cxn ang="0">
                      <a:pos x="T2" y="T3"/>
                    </a:cxn>
                    <a:cxn ang="0">
                      <a:pos x="T4" y="T5"/>
                    </a:cxn>
                    <a:cxn ang="0">
                      <a:pos x="T6" y="T7"/>
                    </a:cxn>
                    <a:cxn ang="0">
                      <a:pos x="T8" y="T9"/>
                    </a:cxn>
                  </a:cxnLst>
                  <a:rect l="0" t="0" r="r" b="b"/>
                  <a:pathLst>
                    <a:path w="77" h="77">
                      <a:moveTo>
                        <a:pt x="38" y="0"/>
                      </a:moveTo>
                      <a:cubicBezTo>
                        <a:pt x="59" y="0"/>
                        <a:pt x="77" y="17"/>
                        <a:pt x="77" y="38"/>
                      </a:cubicBezTo>
                      <a:cubicBezTo>
                        <a:pt x="77" y="59"/>
                        <a:pt x="59" y="77"/>
                        <a:pt x="37" y="76"/>
                      </a:cubicBezTo>
                      <a:cubicBezTo>
                        <a:pt x="16" y="76"/>
                        <a:pt x="0" y="59"/>
                        <a:pt x="0" y="37"/>
                      </a:cubicBezTo>
                      <a:cubicBezTo>
                        <a:pt x="0" y="16"/>
                        <a:pt x="17" y="0"/>
                        <a:pt x="3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grpSp>
        </p:grpSp>
      </p:grpSp>
      <p:graphicFrame>
        <p:nvGraphicFramePr>
          <p:cNvPr id="80" name="Table 79">
            <a:extLst>
              <a:ext uri="{FF2B5EF4-FFF2-40B4-BE49-F238E27FC236}">
                <a16:creationId xmlns:a16="http://schemas.microsoft.com/office/drawing/2014/main" id="{47C6F30F-6FE1-978B-4214-F5BB5CCF1637}"/>
              </a:ext>
            </a:extLst>
          </p:cNvPr>
          <p:cNvGraphicFramePr>
            <a:graphicFrameLocks noGrp="1"/>
          </p:cNvGraphicFramePr>
          <p:nvPr>
            <p:extLst>
              <p:ext uri="{D42A27DB-BD31-4B8C-83A1-F6EECF244321}">
                <p14:modId xmlns:p14="http://schemas.microsoft.com/office/powerpoint/2010/main" val="1430688261"/>
              </p:ext>
            </p:extLst>
          </p:nvPr>
        </p:nvGraphicFramePr>
        <p:xfrm>
          <a:off x="12282723" y="0"/>
          <a:ext cx="4617401" cy="3838496"/>
        </p:xfrm>
        <a:graphic>
          <a:graphicData uri="http://schemas.openxmlformats.org/drawingml/2006/table">
            <a:tbl>
              <a:tblPr firstRow="1" bandRow="1"/>
              <a:tblGrid>
                <a:gridCol w="4617401">
                  <a:extLst>
                    <a:ext uri="{9D8B030D-6E8A-4147-A177-3AD203B41FA5}">
                      <a16:colId xmlns:a16="http://schemas.microsoft.com/office/drawing/2014/main" val="20000"/>
                    </a:ext>
                  </a:extLst>
                </a:gridCol>
              </a:tblGrid>
              <a:tr h="31792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000" dirty="0">
                          <a:solidFill>
                            <a:schemeClr val="bg1"/>
                          </a:solidFill>
                          <a:latin typeface="+mn-lt"/>
                          <a:cs typeface="Arial" panose="020B0604020202020204" pitchFamily="34" charset="0"/>
                        </a:rPr>
                        <a:t>Client:</a:t>
                      </a:r>
                      <a:r>
                        <a:rPr lang="en-US" sz="1000" baseline="0" dirty="0">
                          <a:solidFill>
                            <a:schemeClr val="bg1"/>
                          </a:solidFill>
                          <a:latin typeface="+mn-lt"/>
                          <a:cs typeface="Arial" panose="020B0604020202020204" pitchFamily="34" charset="0"/>
                        </a:rPr>
                        <a:t> </a:t>
                      </a:r>
                      <a:r>
                        <a:rPr lang="en-US" sz="1000" baseline="0" dirty="0" err="1">
                          <a:solidFill>
                            <a:schemeClr val="bg1"/>
                          </a:solidFill>
                          <a:latin typeface="+mn-lt"/>
                          <a:cs typeface="Arial" panose="020B0604020202020204" pitchFamily="34" charset="0"/>
                        </a:rPr>
                        <a:t>Stellantis</a:t>
                      </a:r>
                      <a:endParaRPr lang="en-US" sz="1000" b="1" dirty="0">
                        <a:solidFill>
                          <a:schemeClr val="bg1"/>
                        </a:solidFill>
                        <a:latin typeface="+mn-lt"/>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98CC"/>
                    </a:solidFill>
                  </a:tcPr>
                </a:tc>
                <a:extLst>
                  <a:ext uri="{0D108BD9-81ED-4DB2-BD59-A6C34878D82A}">
                    <a16:rowId xmlns:a16="http://schemas.microsoft.com/office/drawing/2014/main" val="10000"/>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GB" sz="1000" b="1" dirty="0">
                          <a:solidFill>
                            <a:schemeClr val="tx1">
                              <a:lumMod val="90000"/>
                              <a:lumOff val="10000"/>
                            </a:schemeClr>
                          </a:solidFill>
                          <a:latin typeface="+mn-lt"/>
                          <a:cs typeface="Arial" panose="020B0604020202020204" pitchFamily="34" charset="0"/>
                        </a:rPr>
                        <a:t>Sector: </a:t>
                      </a:r>
                      <a:r>
                        <a:rPr lang="en-GB" sz="1000" b="0" dirty="0">
                          <a:solidFill>
                            <a:schemeClr val="tx1">
                              <a:lumMod val="90000"/>
                              <a:lumOff val="10000"/>
                            </a:schemeClr>
                          </a:solidFill>
                          <a:latin typeface="+mn-lt"/>
                          <a:cs typeface="Arial" panose="020B0604020202020204" pitchFamily="34" charset="0"/>
                        </a:rPr>
                        <a:t>Automotive</a:t>
                      </a:r>
                      <a:endParaRPr lang="en-US" sz="1000" b="0" kern="1200" dirty="0">
                        <a:solidFill>
                          <a:schemeClr val="tx1">
                            <a:lumMod val="90000"/>
                            <a:lumOff val="10000"/>
                          </a:schemeClr>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1"/>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000" b="1" kern="1200" dirty="0">
                          <a:solidFill>
                            <a:schemeClr val="tx1">
                              <a:lumMod val="90000"/>
                              <a:lumOff val="10000"/>
                            </a:schemeClr>
                          </a:solidFill>
                          <a:latin typeface="+mn-lt"/>
                          <a:ea typeface="+mn-ea"/>
                          <a:cs typeface="Arial" panose="020B0604020202020204" pitchFamily="34" charset="0"/>
                        </a:rPr>
                        <a:t>Country</a:t>
                      </a:r>
                      <a:r>
                        <a:rPr lang="en-US" sz="1000" b="0" kern="1200" baseline="0" dirty="0">
                          <a:solidFill>
                            <a:schemeClr val="tx1">
                              <a:lumMod val="90000"/>
                              <a:lumOff val="10000"/>
                            </a:schemeClr>
                          </a:solidFill>
                          <a:latin typeface="+mn-lt"/>
                          <a:ea typeface="+mn-ea"/>
                          <a:cs typeface="Arial" panose="020B0604020202020204" pitchFamily="34" charset="0"/>
                        </a:rPr>
                        <a:t>: Europe</a:t>
                      </a:r>
                      <a:endParaRPr lang="en-US" sz="1000" b="0" kern="1200" dirty="0">
                        <a:solidFill>
                          <a:schemeClr val="tx1">
                            <a:lumMod val="90000"/>
                            <a:lumOff val="10000"/>
                          </a:schemeClr>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2"/>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IN" sz="1000" b="1" dirty="0">
                          <a:solidFill>
                            <a:schemeClr val="tx1">
                              <a:lumMod val="90000"/>
                              <a:lumOff val="10000"/>
                            </a:schemeClr>
                          </a:solidFill>
                          <a:latin typeface="+mn-lt"/>
                          <a:cs typeface="Arial" pitchFamily="34" charset="0"/>
                        </a:rPr>
                        <a:t>Engagement Start Date:  </a:t>
                      </a:r>
                      <a:r>
                        <a:rPr lang="en-IN" sz="1000" b="0" dirty="0">
                          <a:solidFill>
                            <a:schemeClr val="tx1">
                              <a:lumMod val="90000"/>
                              <a:lumOff val="10000"/>
                            </a:schemeClr>
                          </a:solidFill>
                          <a:latin typeface="+mn-lt"/>
                          <a:cs typeface="Arial" pitchFamily="34" charset="0"/>
                        </a:rPr>
                        <a:t>June 2020 </a:t>
                      </a:r>
                      <a:r>
                        <a:rPr lang="en-IN" sz="1000" b="0" kern="1200" baseline="0" dirty="0">
                          <a:solidFill>
                            <a:schemeClr val="tx1">
                              <a:lumMod val="90000"/>
                              <a:lumOff val="10000"/>
                            </a:schemeClr>
                          </a:solidFill>
                          <a:latin typeface="+mn-lt"/>
                          <a:ea typeface="+mn-ea"/>
                          <a:cs typeface="Arial" panose="020B0604020202020204" pitchFamily="34" charset="0"/>
                        </a:rPr>
                        <a:t>  </a:t>
                      </a:r>
                      <a:r>
                        <a:rPr lang="en-IN" sz="1000" b="1" dirty="0">
                          <a:solidFill>
                            <a:schemeClr val="tx1">
                              <a:lumMod val="90000"/>
                              <a:lumOff val="10000"/>
                            </a:schemeClr>
                          </a:solidFill>
                          <a:latin typeface="+mn-lt"/>
                          <a:cs typeface="Arial" pitchFamily="34" charset="0"/>
                        </a:rPr>
                        <a:t>End Date:  </a:t>
                      </a:r>
                      <a:r>
                        <a:rPr lang="en-IN" sz="1000" b="0" dirty="0">
                          <a:solidFill>
                            <a:schemeClr val="tx1">
                              <a:lumMod val="90000"/>
                              <a:lumOff val="10000"/>
                            </a:schemeClr>
                          </a:solidFill>
                          <a:latin typeface="+mn-lt"/>
                          <a:cs typeface="Arial" pitchFamily="34" charset="0"/>
                        </a:rPr>
                        <a:t>Ongoing</a:t>
                      </a:r>
                      <a:endParaRPr lang="en-IN" sz="1000" b="0" kern="1200" baseline="0" dirty="0">
                        <a:solidFill>
                          <a:schemeClr val="tx1">
                            <a:lumMod val="90000"/>
                            <a:lumOff val="10000"/>
                          </a:schemeClr>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3"/>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342" rtl="0" eaLnBrk="1" fontAlgn="auto" latinLnBrk="0" hangingPunct="1">
                        <a:lnSpc>
                          <a:spcPct val="100000"/>
                        </a:lnSpc>
                        <a:spcBef>
                          <a:spcPts val="0"/>
                        </a:spcBef>
                        <a:spcAft>
                          <a:spcPts val="0"/>
                        </a:spcAft>
                        <a:buClrTx/>
                        <a:buSzTx/>
                        <a:buFontTx/>
                        <a:buNone/>
                        <a:tabLst/>
                        <a:defRPr/>
                      </a:pPr>
                      <a:r>
                        <a:rPr lang="en-US" sz="1000" b="1" dirty="0">
                          <a:solidFill>
                            <a:schemeClr val="tx1">
                              <a:lumMod val="90000"/>
                              <a:lumOff val="10000"/>
                            </a:schemeClr>
                          </a:solidFill>
                          <a:latin typeface="+mn-lt"/>
                          <a:cs typeface="Arial" panose="020B0604020202020204" pitchFamily="34" charset="0"/>
                        </a:rPr>
                        <a:t>Engagement</a:t>
                      </a:r>
                      <a:r>
                        <a:rPr lang="en-US" sz="1000" b="1" baseline="0" dirty="0">
                          <a:solidFill>
                            <a:schemeClr val="tx1">
                              <a:lumMod val="90000"/>
                              <a:lumOff val="10000"/>
                            </a:schemeClr>
                          </a:solidFill>
                          <a:latin typeface="+mn-lt"/>
                          <a:cs typeface="Arial" panose="020B0604020202020204" pitchFamily="34" charset="0"/>
                        </a:rPr>
                        <a:t> Value (Euro million):   </a:t>
                      </a:r>
                      <a:r>
                        <a:rPr lang="en-US" sz="1000" b="0" baseline="0" dirty="0">
                          <a:solidFill>
                            <a:schemeClr val="tx1">
                              <a:lumMod val="90000"/>
                              <a:lumOff val="10000"/>
                            </a:schemeClr>
                          </a:solidFill>
                          <a:latin typeface="+mn-lt"/>
                          <a:cs typeface="Arial" panose="020B0604020202020204" pitchFamily="34" charset="0"/>
                        </a:rPr>
                        <a:t>8M</a:t>
                      </a:r>
                      <a:endParaRPr lang="en-US" sz="1000" b="0" kern="1200" dirty="0">
                        <a:solidFill>
                          <a:schemeClr val="tx1"/>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4"/>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indent="0" algn="l" defTabSz="914342" rtl="0" eaLnBrk="1" fontAlgn="auto" latinLnBrk="0" hangingPunct="1">
                        <a:lnSpc>
                          <a:spcPct val="100000"/>
                        </a:lnSpc>
                        <a:spcBef>
                          <a:spcPts val="0"/>
                        </a:spcBef>
                        <a:spcAft>
                          <a:spcPts val="0"/>
                        </a:spcAft>
                        <a:buClrTx/>
                        <a:buSzTx/>
                        <a:buFontTx/>
                        <a:buNone/>
                        <a:tabLst/>
                        <a:defRPr/>
                      </a:pPr>
                      <a:r>
                        <a:rPr lang="en-US" sz="1000" b="1" kern="1200" dirty="0">
                          <a:solidFill>
                            <a:schemeClr val="tx1">
                              <a:lumMod val="90000"/>
                              <a:lumOff val="10000"/>
                            </a:schemeClr>
                          </a:solidFill>
                          <a:latin typeface="+mn-lt"/>
                          <a:ea typeface="+mn-ea"/>
                          <a:cs typeface="Arial" panose="020B0604020202020204" pitchFamily="34" charset="0"/>
                        </a:rPr>
                        <a:t>Team Size: </a:t>
                      </a:r>
                      <a:r>
                        <a:rPr lang="en-US" sz="1000" b="0" kern="1200" baseline="0" dirty="0">
                          <a:solidFill>
                            <a:schemeClr val="tx1">
                              <a:lumMod val="90000"/>
                              <a:lumOff val="10000"/>
                            </a:schemeClr>
                          </a:solidFill>
                          <a:latin typeface="+mn-lt"/>
                          <a:ea typeface="+mn-ea"/>
                          <a:cs typeface="Arial" panose="020B0604020202020204" pitchFamily="34" charset="0"/>
                        </a:rPr>
                        <a:t> </a:t>
                      </a:r>
                      <a:r>
                        <a:rPr lang="en-IN" sz="1000" b="1" kern="1200" baseline="0" dirty="0">
                          <a:solidFill>
                            <a:schemeClr val="tx1">
                              <a:lumMod val="90000"/>
                              <a:lumOff val="10000"/>
                            </a:schemeClr>
                          </a:solidFill>
                          <a:latin typeface="+mn-lt"/>
                          <a:ea typeface="+mn-ea"/>
                          <a:cs typeface="Arial" panose="020B0604020202020204" pitchFamily="34" charset="0"/>
                        </a:rPr>
                        <a:t>Onshore: </a:t>
                      </a:r>
                      <a:r>
                        <a:rPr lang="en-IN" sz="1000" b="0" kern="1200" baseline="0" dirty="0">
                          <a:solidFill>
                            <a:schemeClr val="tx1">
                              <a:lumMod val="90000"/>
                              <a:lumOff val="10000"/>
                            </a:schemeClr>
                          </a:solidFill>
                          <a:latin typeface="+mn-lt"/>
                          <a:ea typeface="+mn-ea"/>
                          <a:cs typeface="Arial" panose="020B0604020202020204" pitchFamily="34" charset="0"/>
                        </a:rPr>
                        <a:t>10    </a:t>
                      </a:r>
                      <a:r>
                        <a:rPr lang="en-IN" sz="1000" b="1" kern="1200" baseline="0" dirty="0">
                          <a:solidFill>
                            <a:schemeClr val="tx1">
                              <a:lumMod val="90000"/>
                              <a:lumOff val="10000"/>
                            </a:schemeClr>
                          </a:solidFill>
                          <a:latin typeface="+mn-lt"/>
                          <a:ea typeface="+mn-ea"/>
                          <a:cs typeface="Arial" panose="020B0604020202020204" pitchFamily="34" charset="0"/>
                        </a:rPr>
                        <a:t>Offshore: </a:t>
                      </a:r>
                      <a:r>
                        <a:rPr lang="en-IN" sz="1000" b="0" kern="1200" baseline="0" dirty="0">
                          <a:solidFill>
                            <a:schemeClr val="tx1">
                              <a:lumMod val="90000"/>
                              <a:lumOff val="10000"/>
                            </a:schemeClr>
                          </a:solidFill>
                          <a:latin typeface="+mn-lt"/>
                          <a:ea typeface="+mn-ea"/>
                          <a:cs typeface="Arial" panose="020B0604020202020204" pitchFamily="34" charset="0"/>
                        </a:rPr>
                        <a:t>30</a:t>
                      </a: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5"/>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dirty="0">
                          <a:solidFill>
                            <a:schemeClr val="tx1">
                              <a:lumMod val="90000"/>
                              <a:lumOff val="10000"/>
                            </a:schemeClr>
                          </a:solidFill>
                          <a:latin typeface="+mn-lt"/>
                          <a:cs typeface="Arial" pitchFamily="34" charset="0"/>
                        </a:rPr>
                        <a:t>All</a:t>
                      </a:r>
                      <a:r>
                        <a:rPr lang="en-US" sz="1000" b="1" baseline="0" dirty="0">
                          <a:solidFill>
                            <a:schemeClr val="tx1">
                              <a:lumMod val="90000"/>
                              <a:lumOff val="10000"/>
                            </a:schemeClr>
                          </a:solidFill>
                          <a:latin typeface="+mn-lt"/>
                          <a:cs typeface="Arial" pitchFamily="34" charset="0"/>
                        </a:rPr>
                        <a:t> </a:t>
                      </a:r>
                      <a:r>
                        <a:rPr lang="en-US" sz="1000" b="1" dirty="0">
                          <a:solidFill>
                            <a:schemeClr val="tx1">
                              <a:lumMod val="90000"/>
                              <a:lumOff val="10000"/>
                            </a:schemeClr>
                          </a:solidFill>
                          <a:latin typeface="+mn-lt"/>
                          <a:cs typeface="Arial" pitchFamily="34" charset="0"/>
                        </a:rPr>
                        <a:t>Technologies:  </a:t>
                      </a:r>
                      <a:r>
                        <a:rPr lang="en-US" sz="1000" b="0" dirty="0" err="1">
                          <a:solidFill>
                            <a:schemeClr val="tx1">
                              <a:lumMod val="90000"/>
                              <a:lumOff val="10000"/>
                            </a:schemeClr>
                          </a:solidFill>
                          <a:latin typeface="+mn-lt"/>
                          <a:cs typeface="Arial" pitchFamily="34" charset="0"/>
                        </a:rPr>
                        <a:t>Mulesoft</a:t>
                      </a:r>
                      <a:r>
                        <a:rPr lang="en-US" sz="1000" b="0" dirty="0">
                          <a:solidFill>
                            <a:schemeClr val="tx1">
                              <a:lumMod val="90000"/>
                              <a:lumOff val="10000"/>
                            </a:schemeClr>
                          </a:solidFill>
                          <a:latin typeface="+mn-lt"/>
                          <a:cs typeface="Arial" pitchFamily="34" charset="0"/>
                        </a:rPr>
                        <a:t>, Heroku</a:t>
                      </a: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6"/>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dirty="0">
                          <a:solidFill>
                            <a:schemeClr val="tx1">
                              <a:lumMod val="90000"/>
                              <a:lumOff val="10000"/>
                            </a:schemeClr>
                          </a:solidFill>
                          <a:latin typeface="+mn-lt"/>
                          <a:cs typeface="Arial" panose="020B0604020202020204" pitchFamily="34" charset="0"/>
                        </a:rPr>
                        <a:t>Account  Manager:   </a:t>
                      </a:r>
                      <a:r>
                        <a:rPr lang="es-ES" sz="1000" b="0" dirty="0">
                          <a:solidFill>
                            <a:schemeClr val="tx1">
                              <a:lumMod val="90000"/>
                              <a:lumOff val="10000"/>
                            </a:schemeClr>
                          </a:solidFill>
                          <a:latin typeface="+mn-lt"/>
                          <a:cs typeface="Arial" panose="020B0604020202020204" pitchFamily="34" charset="0"/>
                        </a:rPr>
                        <a:t>Cuello De </a:t>
                      </a:r>
                      <a:r>
                        <a:rPr lang="es-ES" sz="1000" b="0" dirty="0" err="1">
                          <a:solidFill>
                            <a:schemeClr val="tx1">
                              <a:lumMod val="90000"/>
                              <a:lumOff val="10000"/>
                            </a:schemeClr>
                          </a:solidFill>
                          <a:latin typeface="+mn-lt"/>
                          <a:cs typeface="Arial" panose="020B0604020202020204" pitchFamily="34" charset="0"/>
                        </a:rPr>
                        <a:t>Andres</a:t>
                      </a:r>
                      <a:r>
                        <a:rPr lang="es-ES" sz="1000" b="0" dirty="0">
                          <a:solidFill>
                            <a:schemeClr val="tx1">
                              <a:lumMod val="90000"/>
                              <a:lumOff val="10000"/>
                            </a:schemeClr>
                          </a:solidFill>
                          <a:latin typeface="+mn-lt"/>
                          <a:cs typeface="Arial" panose="020B0604020202020204" pitchFamily="34" charset="0"/>
                        </a:rPr>
                        <a:t>, Pablo </a:t>
                      </a:r>
                      <a:r>
                        <a:rPr lang="es-ES" sz="1000" b="0" dirty="0">
                          <a:solidFill>
                            <a:schemeClr val="tx1">
                              <a:lumMod val="90000"/>
                              <a:lumOff val="10000"/>
                            </a:schemeClr>
                          </a:solidFill>
                          <a:latin typeface="+mn-lt"/>
                          <a:cs typeface="Arial" panose="020B0604020202020204" pitchFamily="34" charset="0"/>
                          <a:hlinkClick r:id="rId13"/>
                        </a:rPr>
                        <a:t>pablo.cuello@capgemini.com</a:t>
                      </a:r>
                      <a:r>
                        <a:rPr lang="es-ES" sz="1000" b="0" dirty="0">
                          <a:solidFill>
                            <a:schemeClr val="tx1">
                              <a:lumMod val="90000"/>
                              <a:lumOff val="10000"/>
                            </a:schemeClr>
                          </a:solidFill>
                          <a:latin typeface="+mn-lt"/>
                          <a:cs typeface="Arial" panose="020B0604020202020204" pitchFamily="34" charset="0"/>
                        </a:rPr>
                        <a:t> </a:t>
                      </a:r>
                      <a:endParaRPr lang="en-US" sz="1000" b="0" kern="1200" baseline="0" dirty="0">
                        <a:solidFill>
                          <a:schemeClr val="tx1">
                            <a:lumMod val="90000"/>
                            <a:lumOff val="10000"/>
                          </a:schemeClr>
                        </a:solidFill>
                        <a:latin typeface="+mn-lt"/>
                        <a:ea typeface="+mn-ea"/>
                        <a:cs typeface="Arial" panose="020B0604020202020204" pitchFamily="34" charset="0"/>
                      </a:endParaRPr>
                    </a:p>
                  </a:txBody>
                  <a:tcPr marT="18288" marB="18288" anchor="ct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08"/>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dirty="0">
                          <a:solidFill>
                            <a:schemeClr val="tx1">
                              <a:lumMod val="90000"/>
                              <a:lumOff val="10000"/>
                            </a:schemeClr>
                          </a:solidFill>
                          <a:latin typeface="+mn-lt"/>
                          <a:cs typeface="Arial" panose="020B0604020202020204" pitchFamily="34" charset="0"/>
                        </a:rPr>
                        <a:t>Engagement  Manager / Contacts:   </a:t>
                      </a:r>
                      <a:r>
                        <a:rPr lang="en-US" sz="1000" b="0" dirty="0">
                          <a:solidFill>
                            <a:schemeClr val="tx1">
                              <a:lumMod val="90000"/>
                              <a:lumOff val="10000"/>
                            </a:schemeClr>
                          </a:solidFill>
                          <a:latin typeface="+mn-lt"/>
                          <a:cs typeface="Arial" panose="020B0604020202020204" pitchFamily="34" charset="0"/>
                        </a:rPr>
                        <a:t>Joshi, Anand </a:t>
                      </a:r>
                      <a:r>
                        <a:rPr lang="en-US" sz="1000" b="0" dirty="0">
                          <a:solidFill>
                            <a:schemeClr val="tx1">
                              <a:lumMod val="90000"/>
                              <a:lumOff val="10000"/>
                            </a:schemeClr>
                          </a:solidFill>
                          <a:latin typeface="+mn-lt"/>
                          <a:cs typeface="Arial" panose="020B0604020202020204" pitchFamily="34" charset="0"/>
                          <a:hlinkClick r:id="rId14"/>
                        </a:rPr>
                        <a:t>anand.b.joshi@capgemini.com</a:t>
                      </a:r>
                      <a:r>
                        <a:rPr lang="en-US" sz="1000" b="0" dirty="0">
                          <a:solidFill>
                            <a:schemeClr val="tx1">
                              <a:lumMod val="90000"/>
                              <a:lumOff val="10000"/>
                            </a:schemeClr>
                          </a:solidFill>
                          <a:latin typeface="+mn-lt"/>
                          <a:cs typeface="Arial" panose="020B0604020202020204" pitchFamily="34" charset="0"/>
                        </a:rPr>
                        <a:t> </a:t>
                      </a: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09"/>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kern="1200" dirty="0">
                          <a:solidFill>
                            <a:schemeClr val="tx1">
                              <a:lumMod val="90000"/>
                              <a:lumOff val="10000"/>
                            </a:schemeClr>
                          </a:solidFill>
                          <a:latin typeface="+mn-lt"/>
                          <a:ea typeface="+mn-ea"/>
                          <a:cs typeface="Arial" pitchFamily="34" charset="0"/>
                        </a:rPr>
                        <a:t>Callable</a:t>
                      </a:r>
                      <a:r>
                        <a:rPr lang="en-US" sz="1000" b="1" kern="1200" baseline="0" dirty="0">
                          <a:solidFill>
                            <a:schemeClr val="tx1">
                              <a:lumMod val="90000"/>
                              <a:lumOff val="10000"/>
                            </a:schemeClr>
                          </a:solidFill>
                          <a:latin typeface="+mn-lt"/>
                          <a:ea typeface="+mn-ea"/>
                          <a:cs typeface="Arial" pitchFamily="34" charset="0"/>
                        </a:rPr>
                        <a:t> (Y/N):  </a:t>
                      </a:r>
                      <a:r>
                        <a:rPr lang="en-US" sz="1000" b="0" kern="1200" baseline="0" dirty="0">
                          <a:solidFill>
                            <a:schemeClr val="tx1">
                              <a:lumMod val="90000"/>
                              <a:lumOff val="10000"/>
                            </a:schemeClr>
                          </a:solidFill>
                          <a:latin typeface="+mn-lt"/>
                          <a:ea typeface="+mn-ea"/>
                          <a:cs typeface="Arial" pitchFamily="34" charset="0"/>
                        </a:rPr>
                        <a:t>N</a:t>
                      </a:r>
                      <a:endParaRPr lang="en-US" sz="1000" b="0" kern="1200" dirty="0">
                        <a:solidFill>
                          <a:schemeClr val="tx1"/>
                        </a:solidFill>
                        <a:latin typeface="+mn-lt"/>
                        <a:ea typeface="+mn-ea"/>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10"/>
                  </a:ext>
                </a:extLst>
              </a:tr>
              <a:tr h="31792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a:solidFill>
                            <a:schemeClr val="tx1">
                              <a:lumMod val="90000"/>
                              <a:lumOff val="10000"/>
                            </a:schemeClr>
                          </a:solidFill>
                          <a:latin typeface="+mn-lt"/>
                          <a:cs typeface="Arial" panose="020B0604020202020204" pitchFamily="34" charset="0"/>
                        </a:rPr>
                        <a:t>If Callable, Callable contact:</a:t>
                      </a:r>
                      <a:r>
                        <a:rPr lang="en-US" sz="1000" b="1" baseline="0">
                          <a:solidFill>
                            <a:schemeClr val="tx1">
                              <a:lumMod val="90000"/>
                              <a:lumOff val="10000"/>
                            </a:schemeClr>
                          </a:solidFill>
                          <a:latin typeface="+mn-lt"/>
                          <a:cs typeface="Arial" panose="020B0604020202020204" pitchFamily="34" charset="0"/>
                        </a:rPr>
                        <a:t> </a:t>
                      </a:r>
                      <a:endParaRPr lang="en-US" sz="1000" b="0" kern="1200">
                        <a:solidFill>
                          <a:srgbClr val="FF0000"/>
                        </a:solidFill>
                        <a:latin typeface="+mn-lt"/>
                        <a:ea typeface="+mn-ea"/>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98CC">
                        <a:tint val="40000"/>
                      </a:srgbClr>
                    </a:solidFill>
                  </a:tcPr>
                </a:tc>
                <a:extLst>
                  <a:ext uri="{0D108BD9-81ED-4DB2-BD59-A6C34878D82A}">
                    <a16:rowId xmlns:a16="http://schemas.microsoft.com/office/drawing/2014/main" val="10011"/>
                  </a:ext>
                </a:extLst>
              </a:tr>
              <a:tr h="317920">
                <a:tc>
                  <a:txBody>
                    <a:bodyPr/>
                    <a:lstStyle/>
                    <a:p>
                      <a:pPr marL="0" marR="0" lvl="1" indent="0" algn="l" defTabSz="914342" rtl="0" eaLnBrk="1" fontAlgn="auto" latinLnBrk="0" hangingPunct="1">
                        <a:lnSpc>
                          <a:spcPct val="100000"/>
                        </a:lnSpc>
                        <a:spcBef>
                          <a:spcPts val="0"/>
                        </a:spcBef>
                        <a:spcAft>
                          <a:spcPts val="0"/>
                        </a:spcAft>
                        <a:buClrTx/>
                        <a:buSzTx/>
                        <a:buFontTx/>
                        <a:buNone/>
                        <a:tabLst/>
                        <a:defRPr/>
                      </a:pPr>
                      <a:r>
                        <a:rPr lang="en-US" sz="1000" b="1" dirty="0">
                          <a:solidFill>
                            <a:schemeClr val="tx1">
                              <a:lumMod val="90000"/>
                              <a:lumOff val="10000"/>
                            </a:schemeClr>
                          </a:solidFill>
                          <a:latin typeface="+mn-lt"/>
                          <a:cs typeface="Arial" panose="020B0604020202020204" pitchFamily="34" charset="0"/>
                        </a:rPr>
                        <a:t>Reference</a:t>
                      </a:r>
                      <a:r>
                        <a:rPr lang="en-US" sz="1000" b="1" baseline="0" dirty="0">
                          <a:solidFill>
                            <a:schemeClr val="tx1">
                              <a:lumMod val="90000"/>
                              <a:lumOff val="10000"/>
                            </a:schemeClr>
                          </a:solidFill>
                          <a:latin typeface="+mn-lt"/>
                          <a:cs typeface="Arial" panose="020B0604020202020204" pitchFamily="34" charset="0"/>
                        </a:rPr>
                        <a:t> last update</a:t>
                      </a:r>
                      <a:r>
                        <a:rPr lang="en-US" sz="1000" b="1" dirty="0">
                          <a:solidFill>
                            <a:schemeClr val="tx1">
                              <a:lumMod val="90000"/>
                              <a:lumOff val="10000"/>
                            </a:schemeClr>
                          </a:solidFill>
                          <a:latin typeface="+mn-lt"/>
                          <a:cs typeface="Arial" panose="020B0604020202020204" pitchFamily="34" charset="0"/>
                        </a:rPr>
                        <a:t>: </a:t>
                      </a:r>
                      <a:endParaRPr lang="en-US" sz="1000" b="0" kern="1200" dirty="0">
                        <a:solidFill>
                          <a:schemeClr val="tx1">
                            <a:lumMod val="90000"/>
                            <a:lumOff val="10000"/>
                          </a:schemeClr>
                        </a:solidFill>
                        <a:latin typeface="+mn-lt"/>
                        <a:ea typeface="+mn-ea"/>
                        <a:cs typeface="Arial" pitchFamily="34" charset="0"/>
                      </a:endParaRPr>
                    </a:p>
                  </a:txBody>
                  <a:tcPr marT="18288" marB="18288"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98CC">
                        <a:tint val="20000"/>
                      </a:srgbClr>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487246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1_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2.pptx" id="{4E267CF8-9105-4C04-8A4B-7AEE8CF5A090}" vid="{CF555E12-DAD9-47F9-A47B-5AD9CFEEC164}"/>
    </a:ext>
  </a:extLst>
</a:theme>
</file>

<file path=ppt/theme/theme2.xml><?xml version="1.0" encoding="utf-8"?>
<a:theme xmlns:a="http://schemas.openxmlformats.org/drawingml/2006/main" name="CG-V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G-V1" id="{9CFD14F6-9ABB-4F50-9FBB-A1674B069C18}" vid="{1D7188CD-E48C-491F-92E4-6DB4A05C4B07}"/>
    </a:ext>
  </a:extLst>
</a:theme>
</file>

<file path=ppt/theme/theme3.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Capgemini_MasterTemplate" id="{377B5DD9-1B66-4142-AF19-8AD503FB50EB}" vid="{214EE52B-9FA7-D743-8D3F-78A5518ED76C}"/>
    </a:ext>
  </a:extLst>
</a:theme>
</file>

<file path=ppt/theme/theme4.xml><?xml version="1.0" encoding="utf-8"?>
<a:theme xmlns:a="http://schemas.openxmlformats.org/drawingml/2006/main" name="2_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5.xml><?xml version="1.0" encoding="utf-8"?>
<a:theme xmlns:a="http://schemas.openxmlformats.org/drawingml/2006/main" name="4_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6.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20f5071-1349-44b9-8c2c-ee43bc4c9050">
      <Terms xmlns="http://schemas.microsoft.com/office/infopath/2007/PartnerControls"/>
    </lcf76f155ced4ddcb4097134ff3c332f>
    <TaxCatchAll xmlns="c51c9642-8ddb-46a7-a6fc-353d7ccbaf1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1917CC2F33004CB8E2C6EDA10F5890" ma:contentTypeVersion="17" ma:contentTypeDescription="Create a new document." ma:contentTypeScope="" ma:versionID="4849d860977c284125d850df7dae0943">
  <xsd:schema xmlns:xsd="http://www.w3.org/2001/XMLSchema" xmlns:xs="http://www.w3.org/2001/XMLSchema" xmlns:p="http://schemas.microsoft.com/office/2006/metadata/properties" xmlns:ns2="320f5071-1349-44b9-8c2c-ee43bc4c9050" xmlns:ns3="c51c9642-8ddb-46a7-a6fc-353d7ccbaf13" targetNamespace="http://schemas.microsoft.com/office/2006/metadata/properties" ma:root="true" ma:fieldsID="ae1dd96d1ab3ec8b8976069ca21801ad" ns2:_="" ns3:_="">
    <xsd:import namespace="320f5071-1349-44b9-8c2c-ee43bc4c9050"/>
    <xsd:import namespace="c51c9642-8ddb-46a7-a6fc-353d7ccbaf1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f5071-1349-44b9-8c2c-ee43bc4c90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51c9642-8ddb-46a7-a6fc-353d7ccbaf13"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4ba949e9-d633-48b6-999e-eba4b3c1c912}" ma:internalName="TaxCatchAll" ma:showField="CatchAllData" ma:web="c51c9642-8ddb-46a7-a6fc-353d7ccbaf1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65F6DA-EDFD-4C3F-B2EB-EDE359E124E2}">
  <ds:schemaRefs>
    <ds:schemaRef ds:uri="http://purl.org/dc/terms/"/>
    <ds:schemaRef ds:uri="http://schemas.microsoft.com/office/2006/metadata/properties"/>
    <ds:schemaRef ds:uri="http://purl.org/dc/dcmitype/"/>
    <ds:schemaRef ds:uri="http://purl.org/dc/elements/1.1/"/>
    <ds:schemaRef ds:uri="http://schemas.openxmlformats.org/package/2006/metadata/core-properties"/>
    <ds:schemaRef ds:uri="http://schemas.microsoft.com/office/2006/documentManagement/types"/>
    <ds:schemaRef ds:uri="http://www.w3.org/XML/1998/namespace"/>
    <ds:schemaRef ds:uri="5955e3df-0216-4f36-8c35-fa950e44c003"/>
    <ds:schemaRef ds:uri="http://schemas.microsoft.com/office/infopath/2007/PartnerControls"/>
    <ds:schemaRef ds:uri="94b34158-b6a2-424b-9e83-37e9569fc1ac"/>
    <ds:schemaRef ds:uri="http://schemas.microsoft.com/sharepoint/v3"/>
    <ds:schemaRef ds:uri="16148fa7-ba73-4eff-b77f-85a1438a450d"/>
    <ds:schemaRef ds:uri="b41faf8a-6226-42b3-924b-7672d0180513"/>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E5427C77-AC03-4D41-803E-1062D54EA694}"/>
</file>

<file path=docProps/app.xml><?xml version="1.0" encoding="utf-8"?>
<Properties xmlns="http://schemas.openxmlformats.org/officeDocument/2006/extended-properties" xmlns:vt="http://schemas.openxmlformats.org/officeDocument/2006/docPropsVTypes">
  <Template>Capgemini template-Standard-2022</Template>
  <TotalTime>12191</TotalTime>
  <Words>1273</Words>
  <Application>Microsoft Office PowerPoint</Application>
  <PresentationFormat>Widescreen</PresentationFormat>
  <Paragraphs>142</Paragraphs>
  <Slides>5</Slides>
  <Notes>4</Notes>
  <HiddenSlides>0</HiddenSlides>
  <MMClips>0</MMClips>
  <ScaleCrop>false</ScaleCrop>
  <HeadingPairs>
    <vt:vector size="4" baseType="variant">
      <vt:variant>
        <vt:lpstr>Theme</vt:lpstr>
      </vt:variant>
      <vt:variant>
        <vt:i4>5</vt:i4>
      </vt:variant>
      <vt:variant>
        <vt:lpstr>Slide Titles</vt:lpstr>
      </vt:variant>
      <vt:variant>
        <vt:i4>5</vt:i4>
      </vt:variant>
    </vt:vector>
  </HeadingPairs>
  <TitlesOfParts>
    <vt:vector size="10" baseType="lpstr">
      <vt:lpstr>1_Capgemini2021</vt:lpstr>
      <vt:lpstr>CG-V1</vt:lpstr>
      <vt:lpstr>Capgemini Master 2021</vt:lpstr>
      <vt:lpstr>2_Capgemini2021</vt:lpstr>
      <vt:lpstr>4_Capgemini2021</vt:lpstr>
      <vt:lpstr>STELLANTIS DCX Account story</vt:lpstr>
      <vt:lpstr>A MULTINATIONAL AUTOMOTIVE MANUFACTURING CORPORATION FORMED ON THE BASIS OF A 50–50 CROSS-BORDER MERGER BETWEEN THE ITALIAN-AMERICAN CONGLOMERATE AUTOMOBILES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Leading Pharma &amp; Lifesciences Company</dc:title>
  <dc:subject>Capgemini template</dc:subject>
  <dc:creator>Sharma, Vishal</dc:creator>
  <cp:lastModifiedBy>Aggarwal, Ishita</cp:lastModifiedBy>
  <cp:revision>84</cp:revision>
  <dcterms:created xsi:type="dcterms:W3CDTF">2022-08-31T01:33:55Z</dcterms:created>
  <dcterms:modified xsi:type="dcterms:W3CDTF">2024-08-12T05:55:47Z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0x0101004F1917CC2F33004CB8E2C6EDA10F5890</vt:lpwstr>
  </property>
  <property fmtid="{D5CDD505-2E9C-101B-9397-08002B2CF9AE}" pid="3" name="Order">
    <vt:lpwstr>67400.0000000000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y fmtid="{D5CDD505-2E9C-101B-9397-08002B2CF9AE}" pid="10" name="MediaServiceImageTags">
    <vt:lpwstr/>
  </property>
</Properties>
</file>